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  <p:sldMasterId id="2147483660" r:id="rId5"/>
  </p:sldMasterIdLst>
  <p:notesMasterIdLst>
    <p:notesMasterId r:id="rId38"/>
  </p:notesMasterIdLst>
  <p:sldIdLst>
    <p:sldId id="266" r:id="rId6"/>
    <p:sldId id="268" r:id="rId7"/>
    <p:sldId id="270" r:id="rId8"/>
    <p:sldId id="269" r:id="rId9"/>
    <p:sldId id="272" r:id="rId10"/>
    <p:sldId id="256" r:id="rId11"/>
    <p:sldId id="257" r:id="rId12"/>
    <p:sldId id="276" r:id="rId13"/>
    <p:sldId id="274" r:id="rId14"/>
    <p:sldId id="259" r:id="rId15"/>
    <p:sldId id="263" r:id="rId16"/>
    <p:sldId id="292" r:id="rId17"/>
    <p:sldId id="293" r:id="rId18"/>
    <p:sldId id="265" r:id="rId19"/>
    <p:sldId id="279" r:id="rId20"/>
    <p:sldId id="280" r:id="rId21"/>
    <p:sldId id="282" r:id="rId22"/>
    <p:sldId id="284" r:id="rId23"/>
    <p:sldId id="275" r:id="rId24"/>
    <p:sldId id="281" r:id="rId25"/>
    <p:sldId id="283" r:id="rId26"/>
    <p:sldId id="285" r:id="rId27"/>
    <p:sldId id="286" r:id="rId28"/>
    <p:sldId id="267" r:id="rId29"/>
    <p:sldId id="287" r:id="rId30"/>
    <p:sldId id="288" r:id="rId31"/>
    <p:sldId id="289" r:id="rId32"/>
    <p:sldId id="290" r:id="rId33"/>
    <p:sldId id="291" r:id="rId34"/>
    <p:sldId id="294" r:id="rId35"/>
    <p:sldId id="278" r:id="rId36"/>
    <p:sldId id="277" r:id="rId37"/>
  </p:sldIdLst>
  <p:sldSz cx="12192000" cy="6858000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olo" id="{077A2A52-F939-4C62-87C5-D3989FCDF9C7}">
          <p14:sldIdLst>
            <p14:sldId id="266"/>
          </p14:sldIdLst>
        </p14:section>
        <p14:section name="Presentazione" id="{18859C08-19DE-4288-9F27-54FD73D4EA89}">
          <p14:sldIdLst>
            <p14:sldId id="268"/>
            <p14:sldId id="270"/>
          </p14:sldIdLst>
        </p14:section>
        <p14:section name="Indice" id="{8CF1E384-3F13-482A-8720-30DADDCD0560}">
          <p14:sldIdLst>
            <p14:sldId id="269"/>
            <p14:sldId id="272"/>
            <p14:sldId id="256"/>
            <p14:sldId id="257"/>
            <p14:sldId id="276"/>
            <p14:sldId id="274"/>
            <p14:sldId id="259"/>
            <p14:sldId id="263"/>
            <p14:sldId id="292"/>
            <p14:sldId id="293"/>
            <p14:sldId id="265"/>
            <p14:sldId id="279"/>
            <p14:sldId id="280"/>
            <p14:sldId id="282"/>
            <p14:sldId id="284"/>
            <p14:sldId id="275"/>
            <p14:sldId id="281"/>
            <p14:sldId id="283"/>
            <p14:sldId id="285"/>
            <p14:sldId id="286"/>
            <p14:sldId id="267"/>
            <p14:sldId id="287"/>
            <p14:sldId id="288"/>
            <p14:sldId id="289"/>
            <p14:sldId id="290"/>
            <p14:sldId id="291"/>
            <p14:sldId id="294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3" userDrawn="1">
          <p15:clr>
            <a:srgbClr val="A4A3A4"/>
          </p15:clr>
        </p15:guide>
        <p15:guide id="2" orient="horz" pos="4319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2889" userDrawn="1">
          <p15:clr>
            <a:srgbClr val="A4A3A4"/>
          </p15:clr>
        </p15:guide>
        <p15:guide id="5" orient="horz" pos="1536" userDrawn="1">
          <p15:clr>
            <a:srgbClr val="A4A3A4"/>
          </p15:clr>
        </p15:guide>
        <p15:guide id="6" orient="horz" pos="4165" userDrawn="1">
          <p15:clr>
            <a:srgbClr val="A4A3A4"/>
          </p15:clr>
        </p15:guide>
        <p15:guide id="7" pos="2495" userDrawn="1">
          <p15:clr>
            <a:srgbClr val="A4A3A4"/>
          </p15:clr>
        </p15:guide>
        <p15:guide id="8" pos="13" userDrawn="1">
          <p15:clr>
            <a:srgbClr val="A4A3A4"/>
          </p15:clr>
        </p15:guide>
        <p15:guide id="9" pos="5187" userDrawn="1">
          <p15:clr>
            <a:srgbClr val="A4A3A4"/>
          </p15:clr>
        </p15:guide>
        <p15:guide id="10" pos="7455" userDrawn="1">
          <p15:clr>
            <a:srgbClr val="A4A3A4"/>
          </p15:clr>
        </p15:guide>
        <p15:guide id="11" pos="2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050385" initials="MB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DEEBF7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orient="horz" pos="163"/>
        <p:guide orient="horz" pos="4319"/>
        <p:guide orient="horz"/>
        <p:guide orient="horz" pos="2889"/>
        <p:guide orient="horz" pos="1536"/>
        <p:guide orient="horz" pos="4165"/>
        <p:guide pos="2495"/>
        <p:guide pos="13"/>
        <p:guide pos="5187"/>
        <p:guide pos="7455"/>
        <p:guide pos="2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7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6275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862" y="1"/>
            <a:ext cx="2946275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35126CD-A144-4935-B023-1F428E58AC24}" type="datetimeFigureOut">
              <a:rPr lang="de-DE"/>
              <a:pPr>
                <a:defRPr/>
              </a:pPr>
              <a:t>23.10.2023</a:t>
            </a:fld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39775"/>
            <a:ext cx="4838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384" y="4690945"/>
            <a:ext cx="5436909" cy="444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8515"/>
            <a:ext cx="2946275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862" y="9378515"/>
            <a:ext cx="2946275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FE3E097-859D-4445-9F12-22CF6D724B4F}" type="slidenum">
              <a:rPr lang="de-DE"/>
              <a:pPr>
                <a:defRPr/>
              </a:pPr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3231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1775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E3E097-859D-4445-9F12-22CF6D724B4F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956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798" y="2130007"/>
            <a:ext cx="10362407" cy="147102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595" y="3886783"/>
            <a:ext cx="8532813" cy="1752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14919" indent="0" algn="ctr">
              <a:buNone/>
              <a:defRPr/>
            </a:lvl2pPr>
            <a:lvl3pPr marL="629839" indent="0" algn="ctr">
              <a:buNone/>
              <a:defRPr/>
            </a:lvl3pPr>
            <a:lvl4pPr marL="944758" indent="0" algn="ctr">
              <a:buNone/>
              <a:defRPr/>
            </a:lvl4pPr>
            <a:lvl5pPr marL="1259678" indent="0" algn="ctr">
              <a:buNone/>
              <a:defRPr/>
            </a:lvl5pPr>
            <a:lvl6pPr marL="1574597" indent="0" algn="ctr">
              <a:buNone/>
              <a:defRPr/>
            </a:lvl6pPr>
            <a:lvl7pPr marL="1889516" indent="0" algn="ctr">
              <a:buNone/>
              <a:defRPr/>
            </a:lvl7pPr>
            <a:lvl8pPr marL="2204435" indent="0" algn="ctr">
              <a:buNone/>
              <a:defRPr/>
            </a:lvl8pPr>
            <a:lvl9pPr marL="251935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C047C4A-D6DD-98DB-FDCD-DC71814412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99486DA7-280A-ACAC-71FF-93B6DB4A1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783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204" y="1600785"/>
            <a:ext cx="10973595" cy="452534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0D6FEF4B-05A2-595E-31D6-FE733D2FC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723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0393" y="274089"/>
            <a:ext cx="2742407" cy="585204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204" y="274089"/>
            <a:ext cx="8040688" cy="58520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egnaposto numero diapositiva 2">
            <a:extLst>
              <a:ext uri="{FF2B5EF4-FFF2-40B4-BE49-F238E27FC236}">
                <a16:creationId xmlns:a16="http://schemas.microsoft.com/office/drawing/2014/main" id="{7FEE65A0-AEFF-DF1E-C724-03ED71A19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253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7996DC7A-4C98-597F-D682-D3AAC50C1EB7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5764235A-3A38-E54B-92CE-AD3DAE012D1D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3" y="2937934"/>
            <a:ext cx="5181600" cy="908050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3" y="1937811"/>
            <a:ext cx="5181600" cy="1000125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23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35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46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57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68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8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92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BE1F20B6-3B73-9081-D583-93D610D1D2CA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2"/>
            <a:ext cx="2692400" cy="301730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2"/>
            <a:ext cx="2692400" cy="301730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CE176EA2-B41B-731E-8E9F-F59C1DD77D1A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023409"/>
            <a:ext cx="2693459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11" indent="0">
              <a:buNone/>
              <a:defRPr sz="1000" b="1"/>
            </a:lvl2pPr>
            <a:lvl3pPr marL="457223" indent="0">
              <a:buNone/>
              <a:defRPr sz="900" b="1"/>
            </a:lvl3pPr>
            <a:lvl4pPr marL="685835" indent="0">
              <a:buNone/>
              <a:defRPr sz="800" b="1"/>
            </a:lvl4pPr>
            <a:lvl5pPr marL="914446" indent="0">
              <a:buNone/>
              <a:defRPr sz="800" b="1"/>
            </a:lvl5pPr>
            <a:lvl6pPr marL="1143057" indent="0">
              <a:buNone/>
              <a:defRPr sz="800" b="1"/>
            </a:lvl6pPr>
            <a:lvl7pPr marL="1371668" indent="0">
              <a:buNone/>
              <a:defRPr sz="800" b="1"/>
            </a:lvl7pPr>
            <a:lvl8pPr marL="1600280" indent="0">
              <a:buNone/>
              <a:defRPr sz="800" b="1"/>
            </a:lvl8pPr>
            <a:lvl9pPr marL="1828892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449917"/>
            <a:ext cx="2693459" cy="2634192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11" indent="0">
              <a:buNone/>
              <a:defRPr sz="1000" b="1"/>
            </a:lvl2pPr>
            <a:lvl3pPr marL="457223" indent="0">
              <a:buNone/>
              <a:defRPr sz="900" b="1"/>
            </a:lvl3pPr>
            <a:lvl4pPr marL="685835" indent="0">
              <a:buNone/>
              <a:defRPr sz="800" b="1"/>
            </a:lvl4pPr>
            <a:lvl5pPr marL="914446" indent="0">
              <a:buNone/>
              <a:defRPr sz="800" b="1"/>
            </a:lvl5pPr>
            <a:lvl6pPr marL="1143057" indent="0">
              <a:buNone/>
              <a:defRPr sz="800" b="1"/>
            </a:lvl6pPr>
            <a:lvl7pPr marL="1371668" indent="0">
              <a:buNone/>
              <a:defRPr sz="800" b="1"/>
            </a:lvl7pPr>
            <a:lvl8pPr marL="1600280" indent="0">
              <a:buNone/>
              <a:defRPr sz="800" b="1"/>
            </a:lvl8pPr>
            <a:lvl9pPr marL="1828892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Segnaposto numero diapositiva 2">
            <a:extLst>
              <a:ext uri="{FF2B5EF4-FFF2-40B4-BE49-F238E27FC236}">
                <a16:creationId xmlns:a16="http://schemas.microsoft.com/office/drawing/2014/main" id="{FC4D7ED2-B7C2-61E5-7509-708A91948BB1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6" name="Segnaposto numero diapositiva 2">
            <a:extLst>
              <a:ext uri="{FF2B5EF4-FFF2-40B4-BE49-F238E27FC236}">
                <a16:creationId xmlns:a16="http://schemas.microsoft.com/office/drawing/2014/main" id="{ADF366C0-54A1-9BB7-9013-09AE1EC5BE1F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C1ECD4C8-F758-E7B5-6164-BFE2BAB1F46D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82033"/>
            <a:ext cx="2005543" cy="774700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9" y="182036"/>
            <a:ext cx="3407833" cy="390207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956736"/>
            <a:ext cx="2005543" cy="3127375"/>
          </a:xfrm>
        </p:spPr>
        <p:txBody>
          <a:bodyPr/>
          <a:lstStyle>
            <a:lvl1pPr marL="0" indent="0">
              <a:buNone/>
              <a:defRPr sz="700"/>
            </a:lvl1pPr>
            <a:lvl2pPr marL="228611" indent="0">
              <a:buNone/>
              <a:defRPr sz="600"/>
            </a:lvl2pPr>
            <a:lvl3pPr marL="457223" indent="0">
              <a:buNone/>
              <a:defRPr sz="500"/>
            </a:lvl3pPr>
            <a:lvl4pPr marL="685835" indent="0">
              <a:buNone/>
              <a:defRPr sz="450"/>
            </a:lvl4pPr>
            <a:lvl5pPr marL="914446" indent="0">
              <a:buNone/>
              <a:defRPr sz="450"/>
            </a:lvl5pPr>
            <a:lvl6pPr marL="1143057" indent="0">
              <a:buNone/>
              <a:defRPr sz="450"/>
            </a:lvl6pPr>
            <a:lvl7pPr marL="1371668" indent="0">
              <a:buNone/>
              <a:defRPr sz="450"/>
            </a:lvl7pPr>
            <a:lvl8pPr marL="1600280" indent="0">
              <a:buNone/>
              <a:defRPr sz="450"/>
            </a:lvl8pPr>
            <a:lvl9pPr marL="1828892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2243D4CD-90EB-4624-2C81-2F654769F211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04" y="1600785"/>
            <a:ext cx="10973595" cy="45253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CE6C26-A396-6355-9340-850D7750BB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01E5D3F2-5CEC-AECA-0289-74CB8887C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629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2"/>
            <a:ext cx="3657600" cy="3778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1600"/>
            </a:lvl1pPr>
            <a:lvl2pPr marL="228611" indent="0">
              <a:buNone/>
              <a:defRPr sz="1400"/>
            </a:lvl2pPr>
            <a:lvl3pPr marL="457223" indent="0">
              <a:buNone/>
              <a:defRPr sz="1200"/>
            </a:lvl3pPr>
            <a:lvl4pPr marL="685835" indent="0">
              <a:buNone/>
              <a:defRPr sz="1000"/>
            </a:lvl4pPr>
            <a:lvl5pPr marL="914446" indent="0">
              <a:buNone/>
              <a:defRPr sz="1000"/>
            </a:lvl5pPr>
            <a:lvl6pPr marL="1143057" indent="0">
              <a:buNone/>
              <a:defRPr sz="1000"/>
            </a:lvl6pPr>
            <a:lvl7pPr marL="1371668" indent="0">
              <a:buNone/>
              <a:defRPr sz="1000"/>
            </a:lvl7pPr>
            <a:lvl8pPr marL="1600280" indent="0">
              <a:buNone/>
              <a:defRPr sz="1000"/>
            </a:lvl8pPr>
            <a:lvl9pPr marL="1828892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7"/>
            <a:ext cx="3657600" cy="536575"/>
          </a:xfrm>
        </p:spPr>
        <p:txBody>
          <a:bodyPr/>
          <a:lstStyle>
            <a:lvl1pPr marL="0" indent="0">
              <a:buNone/>
              <a:defRPr sz="700"/>
            </a:lvl1pPr>
            <a:lvl2pPr marL="228611" indent="0">
              <a:buNone/>
              <a:defRPr sz="600"/>
            </a:lvl2pPr>
            <a:lvl3pPr marL="457223" indent="0">
              <a:buNone/>
              <a:defRPr sz="500"/>
            </a:lvl3pPr>
            <a:lvl4pPr marL="685835" indent="0">
              <a:buNone/>
              <a:defRPr sz="450"/>
            </a:lvl4pPr>
            <a:lvl5pPr marL="914446" indent="0">
              <a:buNone/>
              <a:defRPr sz="450"/>
            </a:lvl5pPr>
            <a:lvl6pPr marL="1143057" indent="0">
              <a:buNone/>
              <a:defRPr sz="450"/>
            </a:lvl6pPr>
            <a:lvl7pPr marL="1371668" indent="0">
              <a:buNone/>
              <a:defRPr sz="450"/>
            </a:lvl7pPr>
            <a:lvl8pPr marL="1600280" indent="0">
              <a:buNone/>
              <a:defRPr sz="450"/>
            </a:lvl8pPr>
            <a:lvl9pPr marL="1828892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9918B198-DCEC-75FA-D98D-8B47A509AC5E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47AC5DFE-8F2D-95A7-1A1C-8A97B2B693A3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4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4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9EF909C4-1D0F-8F86-9F01-9584EF43B30F}"/>
              </a:ext>
            </a:extLst>
          </p:cNvPr>
          <p:cNvSpPr txBox="1">
            <a:spLocks/>
          </p:cNvSpPr>
          <p:nvPr userDrawn="1"/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23" y="4407257"/>
            <a:ext cx="10364391" cy="1361686"/>
          </a:xfrm>
          <a:prstGeom prst="rect">
            <a:avLst/>
          </a:prstGeom>
        </p:spPr>
        <p:txBody>
          <a:bodyPr anchor="t"/>
          <a:lstStyle>
            <a:lvl1pPr algn="l">
              <a:defRPr sz="2756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23" y="2907069"/>
            <a:ext cx="10364391" cy="15001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78"/>
            </a:lvl1pPr>
            <a:lvl2pPr marL="314919" indent="0">
              <a:buNone/>
              <a:defRPr sz="1240"/>
            </a:lvl2pPr>
            <a:lvl3pPr marL="629839" indent="0">
              <a:buNone/>
              <a:defRPr sz="1102"/>
            </a:lvl3pPr>
            <a:lvl4pPr marL="944758" indent="0">
              <a:buNone/>
              <a:defRPr sz="965"/>
            </a:lvl4pPr>
            <a:lvl5pPr marL="1259678" indent="0">
              <a:buNone/>
              <a:defRPr sz="965"/>
            </a:lvl5pPr>
            <a:lvl6pPr marL="1574597" indent="0">
              <a:buNone/>
              <a:defRPr sz="965"/>
            </a:lvl6pPr>
            <a:lvl7pPr marL="1889516" indent="0">
              <a:buNone/>
              <a:defRPr sz="965"/>
            </a:lvl7pPr>
            <a:lvl8pPr marL="2204435" indent="0">
              <a:buNone/>
              <a:defRPr sz="965"/>
            </a:lvl8pPr>
            <a:lvl9pPr marL="2519355" indent="0">
              <a:buNone/>
              <a:defRPr sz="9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F09A48A-E99C-F0DE-18DB-B91826D0B1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ADF4CE91-D94F-9D81-6600-7BDF08B7E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223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205" y="1600785"/>
            <a:ext cx="5391547" cy="4525347"/>
          </a:xfrm>
          <a:prstGeom prst="rect">
            <a:avLst/>
          </a:prstGeom>
        </p:spPr>
        <p:txBody>
          <a:bodyPr/>
          <a:lstStyle>
            <a:lvl1pPr>
              <a:defRPr sz="1929"/>
            </a:lvl1pPr>
            <a:lvl2pPr>
              <a:defRPr sz="1653"/>
            </a:lvl2pPr>
            <a:lvl3pPr>
              <a:defRPr sz="1378"/>
            </a:lvl3pPr>
            <a:lvl4pPr>
              <a:defRPr sz="1240"/>
            </a:lvl4pPr>
            <a:lvl5pPr>
              <a:defRPr sz="1240"/>
            </a:lvl5pPr>
            <a:lvl6pPr>
              <a:defRPr sz="1240"/>
            </a:lvl6pPr>
            <a:lvl7pPr>
              <a:defRPr sz="1240"/>
            </a:lvl7pPr>
            <a:lvl8pPr>
              <a:defRPr sz="1240"/>
            </a:lvl8pPr>
            <a:lvl9pPr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600785"/>
            <a:ext cx="5391548" cy="4525347"/>
          </a:xfrm>
          <a:prstGeom prst="rect">
            <a:avLst/>
          </a:prstGeom>
        </p:spPr>
        <p:txBody>
          <a:bodyPr/>
          <a:lstStyle>
            <a:lvl1pPr>
              <a:defRPr sz="1929"/>
            </a:lvl1pPr>
            <a:lvl2pPr>
              <a:defRPr sz="1653"/>
            </a:lvl2pPr>
            <a:lvl3pPr>
              <a:defRPr sz="1378"/>
            </a:lvl3pPr>
            <a:lvl4pPr>
              <a:defRPr sz="1240"/>
            </a:lvl4pPr>
            <a:lvl5pPr>
              <a:defRPr sz="1240"/>
            </a:lvl5pPr>
            <a:lvl6pPr>
              <a:defRPr sz="1240"/>
            </a:lvl6pPr>
            <a:lvl7pPr>
              <a:defRPr sz="1240"/>
            </a:lvl7pPr>
            <a:lvl8pPr>
              <a:defRPr sz="1240"/>
            </a:lvl8pPr>
            <a:lvl9pPr>
              <a:defRPr sz="12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egnaposto numero diapositiva 2">
            <a:extLst>
              <a:ext uri="{FF2B5EF4-FFF2-40B4-BE49-F238E27FC236}">
                <a16:creationId xmlns:a16="http://schemas.microsoft.com/office/drawing/2014/main" id="{60FFBFB2-5F62-F119-68E2-DFD5C409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07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204" y="1535180"/>
            <a:ext cx="5387579" cy="640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53" b="1"/>
            </a:lvl1pPr>
            <a:lvl2pPr marL="314919" indent="0">
              <a:buNone/>
              <a:defRPr sz="1378" b="1"/>
            </a:lvl2pPr>
            <a:lvl3pPr marL="629839" indent="0">
              <a:buNone/>
              <a:defRPr sz="1240" b="1"/>
            </a:lvl3pPr>
            <a:lvl4pPr marL="944758" indent="0">
              <a:buNone/>
              <a:defRPr sz="1102" b="1"/>
            </a:lvl4pPr>
            <a:lvl5pPr marL="1259678" indent="0">
              <a:buNone/>
              <a:defRPr sz="1102" b="1"/>
            </a:lvl5pPr>
            <a:lvl6pPr marL="1574597" indent="0">
              <a:buNone/>
              <a:defRPr sz="1102" b="1"/>
            </a:lvl6pPr>
            <a:lvl7pPr marL="1889516" indent="0">
              <a:buNone/>
              <a:defRPr sz="1102" b="1"/>
            </a:lvl7pPr>
            <a:lvl8pPr marL="2204435" indent="0">
              <a:buNone/>
              <a:defRPr sz="1102" b="1"/>
            </a:lvl8pPr>
            <a:lvl9pPr marL="2519355" indent="0">
              <a:buNone/>
              <a:defRPr sz="11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204" y="2175200"/>
            <a:ext cx="5387579" cy="3950931"/>
          </a:xfrm>
          <a:prstGeom prst="rect">
            <a:avLst/>
          </a:prstGeom>
        </p:spPr>
        <p:txBody>
          <a:bodyPr/>
          <a:lstStyle>
            <a:lvl1pPr>
              <a:defRPr sz="1653"/>
            </a:lvl1pPr>
            <a:lvl2pPr>
              <a:defRPr sz="1378"/>
            </a:lvl2pPr>
            <a:lvl3pPr>
              <a:defRPr sz="1240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236" y="1535180"/>
            <a:ext cx="5389563" cy="640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53" b="1"/>
            </a:lvl1pPr>
            <a:lvl2pPr marL="314919" indent="0">
              <a:buNone/>
              <a:defRPr sz="1378" b="1"/>
            </a:lvl2pPr>
            <a:lvl3pPr marL="629839" indent="0">
              <a:buNone/>
              <a:defRPr sz="1240" b="1"/>
            </a:lvl3pPr>
            <a:lvl4pPr marL="944758" indent="0">
              <a:buNone/>
              <a:defRPr sz="1102" b="1"/>
            </a:lvl4pPr>
            <a:lvl5pPr marL="1259678" indent="0">
              <a:buNone/>
              <a:defRPr sz="1102" b="1"/>
            </a:lvl5pPr>
            <a:lvl6pPr marL="1574597" indent="0">
              <a:buNone/>
              <a:defRPr sz="1102" b="1"/>
            </a:lvl6pPr>
            <a:lvl7pPr marL="1889516" indent="0">
              <a:buNone/>
              <a:defRPr sz="1102" b="1"/>
            </a:lvl7pPr>
            <a:lvl8pPr marL="2204435" indent="0">
              <a:buNone/>
              <a:defRPr sz="1102" b="1"/>
            </a:lvl8pPr>
            <a:lvl9pPr marL="2519355" indent="0">
              <a:buNone/>
              <a:defRPr sz="11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236" y="2175200"/>
            <a:ext cx="5389563" cy="3950931"/>
          </a:xfrm>
          <a:prstGeom prst="rect">
            <a:avLst/>
          </a:prstGeom>
        </p:spPr>
        <p:txBody>
          <a:bodyPr/>
          <a:lstStyle>
            <a:lvl1pPr>
              <a:defRPr sz="1653"/>
            </a:lvl1pPr>
            <a:lvl2pPr>
              <a:defRPr sz="1378"/>
            </a:lvl2pPr>
            <a:lvl3pPr>
              <a:defRPr sz="1240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59EA81D3-DF9F-B3D2-050F-3B5EF1011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399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4" y="274087"/>
            <a:ext cx="10973595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3B7D977-67CD-6550-D356-B0504A7F5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77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">
            <a:extLst>
              <a:ext uri="{FF2B5EF4-FFF2-40B4-BE49-F238E27FC236}">
                <a16:creationId xmlns:a16="http://schemas.microsoft.com/office/drawing/2014/main" id="{9828D024-C2EE-8C43-FDEE-BD536E2EC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292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06" y="272630"/>
            <a:ext cx="4012407" cy="1161952"/>
          </a:xfrm>
          <a:prstGeom prst="rect">
            <a:avLst/>
          </a:prstGeom>
        </p:spPr>
        <p:txBody>
          <a:bodyPr anchor="b"/>
          <a:lstStyle>
            <a:lvl1pPr algn="l">
              <a:defRPr sz="1378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470" y="272631"/>
            <a:ext cx="6816329" cy="5853501"/>
          </a:xfrm>
          <a:prstGeom prst="rect">
            <a:avLst/>
          </a:prstGeom>
        </p:spPr>
        <p:txBody>
          <a:bodyPr/>
          <a:lstStyle>
            <a:lvl1pPr>
              <a:defRPr sz="2204"/>
            </a:lvl1pPr>
            <a:lvl2pPr>
              <a:defRPr sz="1929"/>
            </a:lvl2pPr>
            <a:lvl3pPr>
              <a:defRPr sz="1653"/>
            </a:lvl3pPr>
            <a:lvl4pPr>
              <a:defRPr sz="1378"/>
            </a:lvl4pPr>
            <a:lvl5pPr>
              <a:defRPr sz="1378"/>
            </a:lvl5pPr>
            <a:lvl6pPr>
              <a:defRPr sz="1378"/>
            </a:lvl6pPr>
            <a:lvl7pPr>
              <a:defRPr sz="1378"/>
            </a:lvl7pPr>
            <a:lvl8pPr>
              <a:defRPr sz="1378"/>
            </a:lvl8pPr>
            <a:lvl9pPr>
              <a:defRPr sz="13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206" y="1434582"/>
            <a:ext cx="4012407" cy="46915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65"/>
            </a:lvl1pPr>
            <a:lvl2pPr marL="314919" indent="0">
              <a:buNone/>
              <a:defRPr sz="827"/>
            </a:lvl2pPr>
            <a:lvl3pPr marL="629839" indent="0">
              <a:buNone/>
              <a:defRPr sz="689"/>
            </a:lvl3pPr>
            <a:lvl4pPr marL="944758" indent="0">
              <a:buNone/>
              <a:defRPr sz="620"/>
            </a:lvl4pPr>
            <a:lvl5pPr marL="1259678" indent="0">
              <a:buNone/>
              <a:defRPr sz="620"/>
            </a:lvl5pPr>
            <a:lvl6pPr marL="1574597" indent="0">
              <a:buNone/>
              <a:defRPr sz="620"/>
            </a:lvl6pPr>
            <a:lvl7pPr marL="1889516" indent="0">
              <a:buNone/>
              <a:defRPr sz="620"/>
            </a:lvl7pPr>
            <a:lvl8pPr marL="2204435" indent="0">
              <a:buNone/>
              <a:defRPr sz="620"/>
            </a:lvl8pPr>
            <a:lvl9pPr marL="2519355" indent="0">
              <a:buNone/>
              <a:defRPr sz="6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numero diapositiva 2">
            <a:extLst>
              <a:ext uri="{FF2B5EF4-FFF2-40B4-BE49-F238E27FC236}">
                <a16:creationId xmlns:a16="http://schemas.microsoft.com/office/drawing/2014/main" id="{AF6DAD56-681C-31F1-6D64-C20A1FB31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664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90" y="4800892"/>
            <a:ext cx="7316391" cy="567126"/>
          </a:xfrm>
          <a:prstGeom prst="rect">
            <a:avLst/>
          </a:prstGeom>
        </p:spPr>
        <p:txBody>
          <a:bodyPr anchor="b"/>
          <a:lstStyle>
            <a:lvl1pPr algn="l">
              <a:defRPr sz="1378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90" y="612324"/>
            <a:ext cx="7316391" cy="4115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4"/>
            </a:lvl1pPr>
            <a:lvl2pPr marL="314919" indent="0">
              <a:buNone/>
              <a:defRPr sz="1929"/>
            </a:lvl2pPr>
            <a:lvl3pPr marL="629839" indent="0">
              <a:buNone/>
              <a:defRPr sz="1653"/>
            </a:lvl3pPr>
            <a:lvl4pPr marL="944758" indent="0">
              <a:buNone/>
              <a:defRPr sz="1378"/>
            </a:lvl4pPr>
            <a:lvl5pPr marL="1259678" indent="0">
              <a:buNone/>
              <a:defRPr sz="1378"/>
            </a:lvl5pPr>
            <a:lvl6pPr marL="1574597" indent="0">
              <a:buNone/>
              <a:defRPr sz="1378"/>
            </a:lvl6pPr>
            <a:lvl7pPr marL="1889516" indent="0">
              <a:buNone/>
              <a:defRPr sz="1378"/>
            </a:lvl7pPr>
            <a:lvl8pPr marL="2204435" indent="0">
              <a:buNone/>
              <a:defRPr sz="1378"/>
            </a:lvl8pPr>
            <a:lvl9pPr marL="2519355" indent="0">
              <a:buNone/>
              <a:defRPr sz="1378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90" y="5368020"/>
            <a:ext cx="7316391" cy="8047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65"/>
            </a:lvl1pPr>
            <a:lvl2pPr marL="314919" indent="0">
              <a:buNone/>
              <a:defRPr sz="827"/>
            </a:lvl2pPr>
            <a:lvl3pPr marL="629839" indent="0">
              <a:buNone/>
              <a:defRPr sz="689"/>
            </a:lvl3pPr>
            <a:lvl4pPr marL="944758" indent="0">
              <a:buNone/>
              <a:defRPr sz="620"/>
            </a:lvl4pPr>
            <a:lvl5pPr marL="1259678" indent="0">
              <a:buNone/>
              <a:defRPr sz="620"/>
            </a:lvl5pPr>
            <a:lvl6pPr marL="1574597" indent="0">
              <a:buNone/>
              <a:defRPr sz="620"/>
            </a:lvl6pPr>
            <a:lvl7pPr marL="1889516" indent="0">
              <a:buNone/>
              <a:defRPr sz="620"/>
            </a:lvl7pPr>
            <a:lvl8pPr marL="2204435" indent="0">
              <a:buNone/>
              <a:defRPr sz="620"/>
            </a:lvl8pPr>
            <a:lvl9pPr marL="2519355" indent="0">
              <a:buNone/>
              <a:defRPr sz="6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4989AC0-17BB-B970-9B3F-3F6CA4F41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55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106"/>
          <p:cNvGrpSpPr>
            <a:grpSpLocks/>
          </p:cNvGrpSpPr>
          <p:nvPr userDrawn="1"/>
        </p:nvGrpSpPr>
        <p:grpSpPr bwMode="auto">
          <a:xfrm>
            <a:off x="142875" y="97683"/>
            <a:ext cx="11860611" cy="6637855"/>
            <a:chOff x="72" y="67"/>
            <a:chExt cx="5977" cy="4553"/>
          </a:xfrm>
        </p:grpSpPr>
        <p:sp>
          <p:nvSpPr>
            <p:cNvPr id="1036" name="Line 1079"/>
            <p:cNvSpPr>
              <a:spLocks noChangeShapeType="1"/>
            </p:cNvSpPr>
            <p:nvPr userDrawn="1"/>
          </p:nvSpPr>
          <p:spPr bwMode="auto">
            <a:xfrm>
              <a:off x="2050" y="67"/>
              <a:ext cx="0" cy="4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37" name="Line 1080"/>
            <p:cNvSpPr>
              <a:spLocks noChangeShapeType="1"/>
            </p:cNvSpPr>
            <p:nvPr userDrawn="1"/>
          </p:nvSpPr>
          <p:spPr bwMode="auto">
            <a:xfrm>
              <a:off x="4103" y="67"/>
              <a:ext cx="0" cy="4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38" name="Line 1081"/>
            <p:cNvSpPr>
              <a:spLocks noChangeShapeType="1"/>
            </p:cNvSpPr>
            <p:nvPr userDrawn="1"/>
          </p:nvSpPr>
          <p:spPr bwMode="auto">
            <a:xfrm>
              <a:off x="2051" y="4575"/>
              <a:ext cx="0" cy="4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39" name="Line 1082"/>
            <p:cNvSpPr>
              <a:spLocks noChangeShapeType="1"/>
            </p:cNvSpPr>
            <p:nvPr userDrawn="1"/>
          </p:nvSpPr>
          <p:spPr bwMode="auto">
            <a:xfrm>
              <a:off x="4103" y="4575"/>
              <a:ext cx="0" cy="4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40" name="Line 1083"/>
            <p:cNvSpPr>
              <a:spLocks noChangeShapeType="1"/>
            </p:cNvSpPr>
            <p:nvPr userDrawn="1"/>
          </p:nvSpPr>
          <p:spPr bwMode="auto">
            <a:xfrm>
              <a:off x="72" y="3125"/>
              <a:ext cx="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41" name="Line 1084"/>
            <p:cNvSpPr>
              <a:spLocks noChangeShapeType="1"/>
            </p:cNvSpPr>
            <p:nvPr userDrawn="1"/>
          </p:nvSpPr>
          <p:spPr bwMode="auto">
            <a:xfrm>
              <a:off x="72" y="1567"/>
              <a:ext cx="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42" name="Line 1085"/>
            <p:cNvSpPr>
              <a:spLocks noChangeShapeType="1"/>
            </p:cNvSpPr>
            <p:nvPr userDrawn="1"/>
          </p:nvSpPr>
          <p:spPr bwMode="auto">
            <a:xfrm>
              <a:off x="6026" y="3125"/>
              <a:ext cx="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  <p:sp>
          <p:nvSpPr>
            <p:cNvPr id="1043" name="Line 1086"/>
            <p:cNvSpPr>
              <a:spLocks noChangeShapeType="1"/>
            </p:cNvSpPr>
            <p:nvPr userDrawn="1"/>
          </p:nvSpPr>
          <p:spPr bwMode="auto">
            <a:xfrm>
              <a:off x="6026" y="1569"/>
              <a:ext cx="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4"/>
            </a:p>
          </p:txBody>
        </p:sp>
      </p:grpSp>
      <p:sp>
        <p:nvSpPr>
          <p:cNvPr id="1027" name="Rectangle 1107"/>
          <p:cNvSpPr>
            <a:spLocks noChangeArrowheads="1"/>
          </p:cNvSpPr>
          <p:nvPr userDrawn="1"/>
        </p:nvSpPr>
        <p:spPr bwMode="auto">
          <a:xfrm>
            <a:off x="8223251" y="258052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28" name="Rectangle 1108"/>
          <p:cNvSpPr>
            <a:spLocks noChangeArrowheads="1"/>
          </p:cNvSpPr>
          <p:nvPr userDrawn="1"/>
        </p:nvSpPr>
        <p:spPr bwMode="auto">
          <a:xfrm>
            <a:off x="4296173" y="258052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29" name="Rectangle 1109"/>
          <p:cNvSpPr>
            <a:spLocks noChangeArrowheads="1"/>
          </p:cNvSpPr>
          <p:nvPr userDrawn="1"/>
        </p:nvSpPr>
        <p:spPr bwMode="auto">
          <a:xfrm>
            <a:off x="357188" y="258052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0" name="Rectangle 1110"/>
          <p:cNvSpPr>
            <a:spLocks noChangeArrowheads="1"/>
          </p:cNvSpPr>
          <p:nvPr userDrawn="1"/>
        </p:nvSpPr>
        <p:spPr bwMode="auto">
          <a:xfrm>
            <a:off x="357188" y="2437624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1" name="Rectangle 1111"/>
          <p:cNvSpPr>
            <a:spLocks noChangeArrowheads="1"/>
          </p:cNvSpPr>
          <p:nvPr userDrawn="1"/>
        </p:nvSpPr>
        <p:spPr bwMode="auto">
          <a:xfrm>
            <a:off x="4296173" y="2437624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2" name="Rectangle 1112"/>
          <p:cNvSpPr>
            <a:spLocks noChangeArrowheads="1"/>
          </p:cNvSpPr>
          <p:nvPr userDrawn="1"/>
        </p:nvSpPr>
        <p:spPr bwMode="auto">
          <a:xfrm>
            <a:off x="8223251" y="2437624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3" name="Rectangle 1113"/>
          <p:cNvSpPr>
            <a:spLocks noChangeArrowheads="1"/>
          </p:cNvSpPr>
          <p:nvPr userDrawn="1"/>
        </p:nvSpPr>
        <p:spPr bwMode="auto">
          <a:xfrm>
            <a:off x="357188" y="4658019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4" name="Rectangle 1114"/>
          <p:cNvSpPr>
            <a:spLocks noChangeArrowheads="1"/>
          </p:cNvSpPr>
          <p:nvPr userDrawn="1"/>
        </p:nvSpPr>
        <p:spPr bwMode="auto">
          <a:xfrm>
            <a:off x="4296173" y="4658019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1035" name="Rectangle 1115"/>
          <p:cNvSpPr>
            <a:spLocks noChangeArrowheads="1"/>
          </p:cNvSpPr>
          <p:nvPr userDrawn="1"/>
        </p:nvSpPr>
        <p:spPr bwMode="auto">
          <a:xfrm>
            <a:off x="8223251" y="4658019"/>
            <a:ext cx="3611563" cy="195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sz="1584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9F1961-FE65-3F28-7DED-9069EDD5F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516" y="6245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4858BAA9-0EE7-41B0-94D2-EBCEC3918291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2pPr>
      <a:lvl3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3pPr>
      <a:lvl4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4pPr>
      <a:lvl5pPr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5pPr>
      <a:lvl6pPr marL="457200"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6pPr>
      <a:lvl7pPr marL="914400"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7pPr>
      <a:lvl8pPr marL="1371600"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8pPr>
      <a:lvl9pPr marL="1828800" algn="ctr" defTabSz="958850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9pPr>
    </p:titleStyle>
    <p:bodyStyle>
      <a:lvl1pPr marL="360363" indent="-360363" algn="l" defTabSz="958850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+mn-cs"/>
        </a:defRPr>
      </a:lvl1pPr>
      <a:lvl2pPr marL="777875" indent="-298450" algn="l" defTabSz="958850" rtl="0" eaLnBrk="0" fontAlgn="base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2pPr>
      <a:lvl3pPr marL="1196975" indent="-238125" algn="l" defTabSz="958850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</a:defRPr>
      </a:lvl3pPr>
      <a:lvl4pPr marL="1676400" indent="-239713" algn="l" defTabSz="958850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4pPr>
      <a:lvl5pPr marL="21558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5pPr>
      <a:lvl6pPr marL="26130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6pPr>
      <a:lvl7pPr marL="30702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5274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3984625" indent="-239713" algn="l" defTabSz="95885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2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9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9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26.png"/><Relationship Id="rId2" Type="http://schemas.openxmlformats.org/officeDocument/2006/relationships/image" Target="../media/image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2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esearch.google/" TargetMode="External"/><Relationship Id="rId3" Type="http://schemas.openxmlformats.org/officeDocument/2006/relationships/hyperlink" Target="https://huggingface.co/" TargetMode="External"/><Relationship Id="rId7" Type="http://schemas.openxmlformats.org/officeDocument/2006/relationships/hyperlink" Target="https://ai.meta.com/tools/fairseq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nlp.stanford.edu/" TargetMode="External"/><Relationship Id="rId5" Type="http://schemas.openxmlformats.org/officeDocument/2006/relationships/hyperlink" Target="https://spacy.io/" TargetMode="External"/><Relationship Id="rId4" Type="http://schemas.openxmlformats.org/officeDocument/2006/relationships/hyperlink" Target="https://www.tensorflow.org/hub" TargetMode="External"/><Relationship Id="rId9" Type="http://schemas.openxmlformats.org/officeDocument/2006/relationships/hyperlink" Target="https://openai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svg"/><Relationship Id="rId21" Type="http://schemas.openxmlformats.org/officeDocument/2006/relationships/image" Target="../media/image65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69.sv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33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24" Type="http://schemas.openxmlformats.org/officeDocument/2006/relationships/image" Target="../media/image68.png"/><Relationship Id="rId32" Type="http://schemas.openxmlformats.org/officeDocument/2006/relationships/image" Target="../media/image2.pn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23" Type="http://schemas.openxmlformats.org/officeDocument/2006/relationships/image" Target="../media/image67.svg"/><Relationship Id="rId28" Type="http://schemas.openxmlformats.org/officeDocument/2006/relationships/image" Target="../media/image32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31" Type="http://schemas.openxmlformats.org/officeDocument/2006/relationships/image" Target="../media/image73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svg"/><Relationship Id="rId30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" TargetMode="External"/><Relationship Id="rId7" Type="http://schemas.openxmlformats.org/officeDocument/2006/relationships/hyperlink" Target="https://github.com/features/copilo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huggingface.co/chat/" TargetMode="External"/><Relationship Id="rId5" Type="http://schemas.openxmlformats.org/officeDocument/2006/relationships/hyperlink" Target="https://www.bing.com/" TargetMode="External"/><Relationship Id="rId4" Type="http://schemas.openxmlformats.org/officeDocument/2006/relationships/hyperlink" Target="https://bard.google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gintsrl.it/" TargetMode="External"/><Relationship Id="rId13" Type="http://schemas.openxmlformats.org/officeDocument/2006/relationships/image" Target="../media/image91.png"/><Relationship Id="rId3" Type="http://schemas.openxmlformats.org/officeDocument/2006/relationships/image" Target="../media/image89.jpeg"/><Relationship Id="rId7" Type="http://schemas.openxmlformats.org/officeDocument/2006/relationships/image" Target="../media/image3.png"/><Relationship Id="rId12" Type="http://schemas.openxmlformats.org/officeDocument/2006/relationships/hyperlink" Target="https://github.com/gmanzon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deepoint.cloud/" TargetMode="External"/><Relationship Id="rId11" Type="http://schemas.openxmlformats.org/officeDocument/2006/relationships/image" Target="../media/image90.png"/><Relationship Id="rId5" Type="http://schemas.openxmlformats.org/officeDocument/2006/relationships/hyperlink" Target="https://github.com/gmanzoni/OSINT_Polis_Ricerca_Semantica" TargetMode="External"/><Relationship Id="rId10" Type="http://schemas.openxmlformats.org/officeDocument/2006/relationships/hyperlink" Target="https://www.linkedin.com/in/gabriel-manzoni-0a71b9203/" TargetMode="External"/><Relationship Id="rId4" Type="http://schemas.openxmlformats.org/officeDocument/2006/relationships/hyperlink" Target="mailto:g.manzoni@sigintsrl.it" TargetMode="External"/><Relationship Id="rId9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it.wikipedia.org/wiki/Semantica_computazionale" TargetMode="External"/><Relationship Id="rId4" Type="http://schemas.openxmlformats.org/officeDocument/2006/relationships/hyperlink" Target="https://it.wikipedia.org/wiki/Semantic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FA6E5884-4E61-A013-6B88-879646B8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78" y="-1093"/>
            <a:ext cx="12196557" cy="6372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976B9D-1932-46E8-9FF6-766FD05289DF}"/>
              </a:ext>
            </a:extLst>
          </p:cNvPr>
          <p:cNvSpPr txBox="1"/>
          <p:nvPr/>
        </p:nvSpPr>
        <p:spPr>
          <a:xfrm flipH="1">
            <a:off x="-2278" y="4250353"/>
            <a:ext cx="12196554" cy="340596"/>
          </a:xfrm>
          <a:prstGeom prst="rect">
            <a:avLst/>
          </a:prstGeom>
          <a:solidFill>
            <a:schemeClr val="bg1"/>
          </a:solidFill>
        </p:spPr>
        <p:txBody>
          <a:bodyPr wrap="square" lIns="62982" tIns="31491" rIns="62982" bIns="31491" rtlCol="0" anchor="t">
            <a:spAutoFit/>
          </a:bodyPr>
          <a:lstStyle/>
          <a:p>
            <a:pPr algn="ctr"/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Ricerca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semantica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e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tecniche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di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confronto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multilingue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sui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motori</a:t>
            </a:r>
            <a:r>
              <a:rPr lang="en-GB" sz="1800" dirty="0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 di </a:t>
            </a:r>
            <a:r>
              <a:rPr lang="en-GB" sz="1800" dirty="0" err="1">
                <a:solidFill>
                  <a:srgbClr val="002060"/>
                </a:solidFill>
                <a:latin typeface="72 Black"/>
                <a:cs typeface="72 Black" panose="020B0A04030603020204" pitchFamily="34" charset="0"/>
              </a:rPr>
              <a:t>ricerca</a:t>
            </a:r>
            <a:endParaRPr lang="en-GB" sz="1800" dirty="0">
              <a:solidFill>
                <a:srgbClr val="002060"/>
              </a:solidFill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4DEFD8B-D8D9-E616-E846-BEFC62981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00" y="1844829"/>
            <a:ext cx="5709897" cy="575709"/>
          </a:xfrm>
        </p:spPr>
        <p:txBody>
          <a:bodyPr/>
          <a:lstStyle/>
          <a:p>
            <a:r>
              <a:rPr lang="it-IT">
                <a:solidFill>
                  <a:schemeClr val="bg1">
                    <a:lumMod val="95000"/>
                  </a:schemeClr>
                </a:solidFill>
              </a:rPr>
              <a:t>OSINT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D1AAE95-4560-983F-3976-09CA901F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3571" y="2607648"/>
            <a:ext cx="4701754" cy="524679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Ricerca e analisi da fonti aperte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E9030CD-FBCA-94E3-3C26-5C332481D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2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478701" y="1240926"/>
            <a:ext cx="2520820" cy="551320"/>
            <a:chOff x="0" y="0"/>
            <a:chExt cx="11091952" cy="24258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6900" y="3127498"/>
            <a:ext cx="713849" cy="587082"/>
            <a:chOff x="0" y="0"/>
            <a:chExt cx="3141031" cy="2583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66900" y="4265900"/>
            <a:ext cx="713849" cy="587082"/>
            <a:chOff x="0" y="0"/>
            <a:chExt cx="3141031" cy="25832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66900" y="5404302"/>
            <a:ext cx="713849" cy="587082"/>
            <a:chOff x="0" y="0"/>
            <a:chExt cx="3141031" cy="25832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66900" y="1989096"/>
            <a:ext cx="713849" cy="587082"/>
            <a:chOff x="0" y="0"/>
            <a:chExt cx="3141031" cy="25832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57127" y="1992472"/>
            <a:ext cx="713849" cy="587082"/>
            <a:chOff x="0" y="0"/>
            <a:chExt cx="3141031" cy="25832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57127" y="3130874"/>
            <a:ext cx="713849" cy="587082"/>
            <a:chOff x="0" y="0"/>
            <a:chExt cx="3141031" cy="25832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57127" y="4269276"/>
            <a:ext cx="713849" cy="587082"/>
            <a:chOff x="0" y="0"/>
            <a:chExt cx="3141031" cy="25832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57127" y="5411054"/>
            <a:ext cx="713849" cy="587082"/>
            <a:chOff x="0" y="0"/>
            <a:chExt cx="3141031" cy="25832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2781814" y="2200141"/>
            <a:ext cx="586632" cy="178497"/>
            <a:chOff x="0" y="0"/>
            <a:chExt cx="1907456" cy="580390"/>
          </a:xfrm>
        </p:grpSpPr>
        <p:sp>
          <p:nvSpPr>
            <p:cNvPr id="26" name="Freeform 26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2781814" y="3342727"/>
            <a:ext cx="586632" cy="178497"/>
            <a:chOff x="0" y="0"/>
            <a:chExt cx="1907456" cy="580390"/>
          </a:xfrm>
        </p:grpSpPr>
        <p:sp>
          <p:nvSpPr>
            <p:cNvPr id="29" name="Freeform 29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2781814" y="4485313"/>
            <a:ext cx="586632" cy="178497"/>
            <a:chOff x="0" y="0"/>
            <a:chExt cx="1907456" cy="580390"/>
          </a:xfrm>
        </p:grpSpPr>
        <p:sp>
          <p:nvSpPr>
            <p:cNvPr id="32" name="Freeform 32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2781814" y="5627899"/>
            <a:ext cx="586632" cy="178497"/>
            <a:chOff x="0" y="0"/>
            <a:chExt cx="1907456" cy="580390"/>
          </a:xfrm>
        </p:grpSpPr>
        <p:sp>
          <p:nvSpPr>
            <p:cNvPr id="35" name="Freeform 35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758299" y="5631275"/>
            <a:ext cx="586632" cy="178497"/>
            <a:chOff x="0" y="0"/>
            <a:chExt cx="1907456" cy="580390"/>
          </a:xfrm>
        </p:grpSpPr>
        <p:sp>
          <p:nvSpPr>
            <p:cNvPr id="38" name="Freeform 38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758299" y="4488689"/>
            <a:ext cx="586632" cy="178497"/>
            <a:chOff x="0" y="0"/>
            <a:chExt cx="1907456" cy="580390"/>
          </a:xfrm>
        </p:grpSpPr>
        <p:sp>
          <p:nvSpPr>
            <p:cNvPr id="41" name="Freeform 41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758299" y="3346103"/>
            <a:ext cx="586632" cy="178497"/>
            <a:chOff x="0" y="0"/>
            <a:chExt cx="1907456" cy="580390"/>
          </a:xfrm>
        </p:grpSpPr>
        <p:sp>
          <p:nvSpPr>
            <p:cNvPr id="44" name="Freeform 44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758299" y="2203517"/>
            <a:ext cx="586632" cy="178497"/>
            <a:chOff x="0" y="0"/>
            <a:chExt cx="1907456" cy="580390"/>
          </a:xfrm>
        </p:grpSpPr>
        <p:sp>
          <p:nvSpPr>
            <p:cNvPr id="47" name="Freeform 47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153641" y="1240926"/>
            <a:ext cx="2520820" cy="551320"/>
            <a:chOff x="0" y="0"/>
            <a:chExt cx="11091952" cy="242588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808527" y="1992472"/>
            <a:ext cx="2520820" cy="551320"/>
            <a:chOff x="0" y="0"/>
            <a:chExt cx="11091952" cy="242588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773806" y="3148755"/>
            <a:ext cx="2520820" cy="551320"/>
            <a:chOff x="0" y="0"/>
            <a:chExt cx="11091952" cy="242588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808527" y="4298901"/>
            <a:ext cx="2520820" cy="551320"/>
            <a:chOff x="0" y="0"/>
            <a:chExt cx="11091952" cy="242588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4836363" y="5429630"/>
            <a:ext cx="2520820" cy="551320"/>
            <a:chOff x="0" y="0"/>
            <a:chExt cx="11091952" cy="242588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2708969" y="1367742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KEYWORD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86574" y="3274989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Vulnerabile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686574" y="4413390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>
                <a:solidFill>
                  <a:srgbClr val="191919"/>
                </a:solidFill>
                <a:latin typeface="Aileron"/>
              </a:rPr>
              <a:t>Veloce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86574" y="5551792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Statica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686574" y="2136587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Limitata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655577" y="2146716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>
                <a:solidFill>
                  <a:srgbClr val="191919"/>
                </a:solidFill>
                <a:latin typeface="Aileron"/>
              </a:rPr>
              <a:t>Avanzata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655577" y="3285118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>
                <a:solidFill>
                  <a:srgbClr val="191919"/>
                </a:solidFill>
                <a:latin typeface="Aileron"/>
              </a:rPr>
              <a:t>Robusta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655577" y="4423519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Moderata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9655577" y="5565297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1333" spc="67">
                <a:solidFill>
                  <a:srgbClr val="191919"/>
                </a:solidFill>
                <a:latin typeface="Aileron"/>
              </a:rPr>
              <a:t>Dinamica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383910" y="1367742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SEMANTICA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038796" y="2119288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COMPRENSIONE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04075" y="3275571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AMBIGUITÀ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38796" y="4425718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VELOCITÀ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066632" y="5556446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ADATTABILITÀ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880552" y="617217"/>
            <a:ext cx="8430896" cy="726133"/>
            <a:chOff x="0" y="-76200"/>
            <a:chExt cx="16861792" cy="1452265"/>
          </a:xfrm>
        </p:grpSpPr>
        <p:sp>
          <p:nvSpPr>
            <p:cNvPr id="74" name="TextBox 74"/>
            <p:cNvSpPr txBox="1"/>
            <p:nvPr/>
          </p:nvSpPr>
          <p:spPr>
            <a:xfrm>
              <a:off x="15652" y="-76200"/>
              <a:ext cx="16846140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DIFFERENZE RICERCA KEYWORD E SEMANTICA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8293153" y="2071536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600595" y="2071536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 dirty="0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581161" y="3238755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293154" y="4367909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615881" y="5501246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293153" y="3224443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583491" y="4381341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297816" y="5501246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pic>
        <p:nvPicPr>
          <p:cNvPr id="84" name="Immagine 83">
            <a:extLst>
              <a:ext uri="{FF2B5EF4-FFF2-40B4-BE49-F238E27FC236}">
                <a16:creationId xmlns:a16="http://schemas.microsoft.com/office/drawing/2014/main" id="{5D105D5F-C177-6A4B-889B-1585EC78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33341" y="2932907"/>
            <a:ext cx="856611" cy="0"/>
          </a:xfrm>
          <a:prstGeom prst="line">
            <a:avLst/>
          </a:prstGeom>
          <a:ln w="5715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3911360" y="2932907"/>
            <a:ext cx="840505" cy="0"/>
          </a:xfrm>
          <a:prstGeom prst="line">
            <a:avLst/>
          </a:prstGeom>
          <a:ln w="5715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>
            <a:off x="5673272" y="2932907"/>
            <a:ext cx="857250" cy="0"/>
          </a:xfrm>
          <a:prstGeom prst="line">
            <a:avLst/>
          </a:prstGeom>
          <a:ln w="57150" cap="flat">
            <a:solidFill>
              <a:srgbClr val="18AF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7451929" y="2932907"/>
            <a:ext cx="801070" cy="0"/>
          </a:xfrm>
          <a:prstGeom prst="line">
            <a:avLst/>
          </a:prstGeom>
          <a:ln w="57150" cap="flat">
            <a:solidFill>
              <a:srgbClr val="1C88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6" name="AutoShape 6"/>
          <p:cNvSpPr/>
          <p:nvPr/>
        </p:nvSpPr>
        <p:spPr>
          <a:xfrm>
            <a:off x="9174407" y="2932907"/>
            <a:ext cx="878052" cy="0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42399" y="2707645"/>
            <a:ext cx="472879" cy="450523"/>
            <a:chOff x="0" y="0"/>
            <a:chExt cx="1772920" cy="1689100"/>
          </a:xfrm>
        </p:grpSpPr>
        <p:sp>
          <p:nvSpPr>
            <p:cNvPr id="8" name="Freeform 8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3198235" y="2760801"/>
            <a:ext cx="504843" cy="344211"/>
          </a:xfrm>
          <a:custGeom>
            <a:avLst/>
            <a:gdLst/>
            <a:ahLst/>
            <a:cxnLst/>
            <a:rect l="l" t="t" r="r" b="b"/>
            <a:pathLst>
              <a:path w="757265" h="516317">
                <a:moveTo>
                  <a:pt x="0" y="0"/>
                </a:moveTo>
                <a:lnTo>
                  <a:pt x="757265" y="0"/>
                </a:lnTo>
                <a:lnTo>
                  <a:pt x="757265" y="516317"/>
                </a:lnTo>
                <a:lnTo>
                  <a:pt x="0" y="516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4993687" y="2714026"/>
            <a:ext cx="437761" cy="437761"/>
          </a:xfrm>
          <a:custGeom>
            <a:avLst/>
            <a:gdLst/>
            <a:ahLst/>
            <a:cxnLst/>
            <a:rect l="l" t="t" r="r" b="b"/>
            <a:pathLst>
              <a:path w="656642" h="656642">
                <a:moveTo>
                  <a:pt x="0" y="0"/>
                </a:moveTo>
                <a:lnTo>
                  <a:pt x="656643" y="0"/>
                </a:lnTo>
                <a:lnTo>
                  <a:pt x="656643" y="656642"/>
                </a:lnTo>
                <a:lnTo>
                  <a:pt x="0" y="656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6795471" y="2756728"/>
            <a:ext cx="391508" cy="352357"/>
          </a:xfrm>
          <a:custGeom>
            <a:avLst/>
            <a:gdLst/>
            <a:ahLst/>
            <a:cxnLst/>
            <a:rect l="l" t="t" r="r" b="b"/>
            <a:pathLst>
              <a:path w="587262" h="528536">
                <a:moveTo>
                  <a:pt x="0" y="0"/>
                </a:moveTo>
                <a:lnTo>
                  <a:pt x="587263" y="0"/>
                </a:lnTo>
                <a:lnTo>
                  <a:pt x="587263" y="528536"/>
                </a:lnTo>
                <a:lnTo>
                  <a:pt x="0" y="528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8581316" y="2735377"/>
            <a:ext cx="264774" cy="395059"/>
          </a:xfrm>
          <a:custGeom>
            <a:avLst/>
            <a:gdLst/>
            <a:ahLst/>
            <a:cxnLst/>
            <a:rect l="l" t="t" r="r" b="b"/>
            <a:pathLst>
              <a:path w="397161" h="592589">
                <a:moveTo>
                  <a:pt x="0" y="0"/>
                </a:moveTo>
                <a:lnTo>
                  <a:pt x="397160" y="0"/>
                </a:lnTo>
                <a:lnTo>
                  <a:pt x="397160" y="592589"/>
                </a:lnTo>
                <a:lnTo>
                  <a:pt x="0" y="592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0341375" y="2685204"/>
            <a:ext cx="343575" cy="466583"/>
          </a:xfrm>
          <a:custGeom>
            <a:avLst/>
            <a:gdLst/>
            <a:ahLst/>
            <a:cxnLst/>
            <a:rect l="l" t="t" r="r" b="b"/>
            <a:pathLst>
              <a:path w="515363" h="699875">
                <a:moveTo>
                  <a:pt x="0" y="0"/>
                </a:moveTo>
                <a:lnTo>
                  <a:pt x="515363" y="0"/>
                </a:lnTo>
                <a:lnTo>
                  <a:pt x="515363" y="699876"/>
                </a:lnTo>
                <a:lnTo>
                  <a:pt x="0" y="699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2989952" y="2454883"/>
            <a:ext cx="981768" cy="927225"/>
          </a:xfrm>
          <a:custGeom>
            <a:avLst/>
            <a:gdLst/>
            <a:ahLst/>
            <a:cxnLst/>
            <a:rect l="l" t="t" r="r" b="b"/>
            <a:pathLst>
              <a:path w="1472652" h="1390838">
                <a:moveTo>
                  <a:pt x="0" y="0"/>
                </a:moveTo>
                <a:lnTo>
                  <a:pt x="1472651" y="0"/>
                </a:lnTo>
                <a:lnTo>
                  <a:pt x="1472651" y="1390838"/>
                </a:lnTo>
                <a:lnTo>
                  <a:pt x="0" y="1390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1256972" y="2491004"/>
            <a:ext cx="825569" cy="845705"/>
          </a:xfrm>
          <a:custGeom>
            <a:avLst/>
            <a:gdLst/>
            <a:ahLst/>
            <a:cxnLst/>
            <a:rect l="l" t="t" r="r" b="b"/>
            <a:pathLst>
              <a:path w="1238354" h="1268558">
                <a:moveTo>
                  <a:pt x="0" y="0"/>
                </a:moveTo>
                <a:lnTo>
                  <a:pt x="1238354" y="0"/>
                </a:lnTo>
                <a:lnTo>
                  <a:pt x="1238354" y="1268557"/>
                </a:lnTo>
                <a:lnTo>
                  <a:pt x="0" y="12685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4802664" y="2495643"/>
            <a:ext cx="825569" cy="845705"/>
          </a:xfrm>
          <a:custGeom>
            <a:avLst/>
            <a:gdLst/>
            <a:ahLst/>
            <a:cxnLst/>
            <a:rect l="l" t="t" r="r" b="b"/>
            <a:pathLst>
              <a:path w="1238354" h="1268558">
                <a:moveTo>
                  <a:pt x="0" y="0"/>
                </a:moveTo>
                <a:lnTo>
                  <a:pt x="1238354" y="0"/>
                </a:lnTo>
                <a:lnTo>
                  <a:pt x="1238354" y="1268558"/>
                </a:lnTo>
                <a:lnTo>
                  <a:pt x="0" y="1268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6502594" y="2409033"/>
            <a:ext cx="921082" cy="932315"/>
          </a:xfrm>
          <a:custGeom>
            <a:avLst/>
            <a:gdLst/>
            <a:ahLst/>
            <a:cxnLst/>
            <a:rect l="l" t="t" r="r" b="b"/>
            <a:pathLst>
              <a:path w="1381623" h="1398472">
                <a:moveTo>
                  <a:pt x="0" y="0"/>
                </a:moveTo>
                <a:lnTo>
                  <a:pt x="1381623" y="0"/>
                </a:lnTo>
                <a:lnTo>
                  <a:pt x="1381623" y="1398472"/>
                </a:lnTo>
                <a:lnTo>
                  <a:pt x="0" y="13984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8278399" y="2466749"/>
            <a:ext cx="921082" cy="932315"/>
          </a:xfrm>
          <a:custGeom>
            <a:avLst/>
            <a:gdLst/>
            <a:ahLst/>
            <a:cxnLst/>
            <a:rect l="l" t="t" r="r" b="b"/>
            <a:pathLst>
              <a:path w="1381623" h="1398472">
                <a:moveTo>
                  <a:pt x="0" y="0"/>
                </a:moveTo>
                <a:lnTo>
                  <a:pt x="1381624" y="0"/>
                </a:lnTo>
                <a:lnTo>
                  <a:pt x="1381624" y="1398473"/>
                </a:lnTo>
                <a:lnTo>
                  <a:pt x="0" y="1398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>
            <a:off x="10096908" y="2372055"/>
            <a:ext cx="1145968" cy="1083603"/>
          </a:xfrm>
          <a:custGeom>
            <a:avLst/>
            <a:gdLst/>
            <a:ahLst/>
            <a:cxnLst/>
            <a:rect l="l" t="t" r="r" b="b"/>
            <a:pathLst>
              <a:path w="1718952" h="1625404">
                <a:moveTo>
                  <a:pt x="0" y="0"/>
                </a:moveTo>
                <a:lnTo>
                  <a:pt x="1718952" y="0"/>
                </a:lnTo>
                <a:lnTo>
                  <a:pt x="1718952" y="1625404"/>
                </a:lnTo>
                <a:lnTo>
                  <a:pt x="0" y="16254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785850" y="3653960"/>
            <a:ext cx="1785977" cy="159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Word2Vec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Introduce vettori di parole che catturano relazioni semantiche e sintattiche, permettendo operazioni vettoriali basate sul significato.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8064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 dirty="0">
                <a:solidFill>
                  <a:srgbClr val="191919"/>
                </a:solidFill>
                <a:latin typeface="Aileron Bold"/>
              </a:rPr>
              <a:t>2013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62999" y="3653960"/>
            <a:ext cx="1635675" cy="18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GloVe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Un modello di embedding basato sulle statistiche di co-occorrenza tra parole, combinando vantaggi dei metodi conteggio e predittivi.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4929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2014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43802" y="3653961"/>
            <a:ext cx="1743293" cy="229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BERT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Rivoluziona il NLP con rappresentazioni bidirezionali profondamente pre-addestrate che considerano le parole nel loro contesto completo, stabilendo nuovi record in vari task.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31793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2018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187796" y="3653960"/>
            <a:ext cx="1606858" cy="136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GPT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Utilizza transformers in un modello di generazione di testo con addestramento in due fasi.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98658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2018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51211" y="3653960"/>
            <a:ext cx="1575459" cy="136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GPT-3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Con 175 miliardi di parametri, mostra versatilità senza bisogno di fine-tuning specifico.</a:t>
            </a:r>
          </a:p>
          <a:p>
            <a:pPr algn="ctr">
              <a:lnSpc>
                <a:spcPts val="1800"/>
              </a:lnSpc>
            </a:pPr>
            <a:endParaRPr lang="en-US" sz="1200" spc="17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032929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2020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79459" y="3653960"/>
            <a:ext cx="1810981" cy="136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Generativa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ChatGPT, Bard, YouChat, ChatBOT, ecc...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IA Generativa che permette nuova flessibilità e adattabilità nelle task.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89118" y="1914080"/>
            <a:ext cx="1361548" cy="2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2022-2023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EVOLUZIONE DELLA RAPPRESENTAZIONE SEMANTICA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ADDESTRAMENTO BERT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36" name="TextBox 33">
            <a:extLst>
              <a:ext uri="{FF2B5EF4-FFF2-40B4-BE49-F238E27FC236}">
                <a16:creationId xmlns:a16="http://schemas.microsoft.com/office/drawing/2014/main" id="{BBC275C9-106F-D1BC-ECBC-F293FFA9628D}"/>
              </a:ext>
            </a:extLst>
          </p:cNvPr>
          <p:cNvSpPr txBox="1"/>
          <p:nvPr/>
        </p:nvSpPr>
        <p:spPr>
          <a:xfrm>
            <a:off x="1585238" y="1705169"/>
            <a:ext cx="9099714" cy="351058"/>
          </a:xfrm>
          <a:prstGeom prst="rect">
            <a:avLst/>
          </a:prstGeom>
        </p:spPr>
        <p:txBody>
          <a:bodyPr lIns="0" tIns="0" rIns="0" bIns="0" numCol="1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Il	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gatto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dorme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sul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divano</a:t>
            </a:r>
            <a:endParaRPr lang="en-US" sz="2400" spc="71" dirty="0">
              <a:solidFill>
                <a:srgbClr val="191919"/>
              </a:solidFill>
              <a:latin typeface="Times New Roman Ultra-Bold"/>
            </a:endParaRP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37429EDA-8F6D-FD76-8E51-517595DF204F}"/>
              </a:ext>
            </a:extLst>
          </p:cNvPr>
          <p:cNvSpPr txBox="1"/>
          <p:nvPr/>
        </p:nvSpPr>
        <p:spPr>
          <a:xfrm>
            <a:off x="1585238" y="3633183"/>
            <a:ext cx="9099714" cy="351058"/>
          </a:xfrm>
          <a:prstGeom prst="rect">
            <a:avLst/>
          </a:prstGeom>
        </p:spPr>
        <p:txBody>
          <a:bodyPr lIns="0" tIns="0" rIns="0" bIns="0" numCol="1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Ho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letto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tutto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il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libro</a:t>
            </a:r>
            <a:endParaRPr lang="en-US" sz="2400" spc="71" dirty="0">
              <a:solidFill>
                <a:srgbClr val="191919"/>
              </a:solidFill>
              <a:latin typeface="Times New Roman Ultra-Bold"/>
            </a:endParaRP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EC5D4180-61AD-FB6C-83FF-08B47DB26B99}"/>
              </a:ext>
            </a:extLst>
          </p:cNvPr>
          <p:cNvSpPr txBox="1"/>
          <p:nvPr/>
        </p:nvSpPr>
        <p:spPr>
          <a:xfrm>
            <a:off x="1585238" y="2669176"/>
            <a:ext cx="9099714" cy="351058"/>
          </a:xfrm>
          <a:prstGeom prst="rect">
            <a:avLst/>
          </a:prstGeom>
        </p:spPr>
        <p:txBody>
          <a:bodyPr lIns="0" tIns="0" rIns="0" bIns="0" numCol="1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Il	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micio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dorme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sul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letto</a:t>
            </a:r>
            <a:endParaRPr lang="en-US" sz="2400" spc="71" dirty="0">
              <a:solidFill>
                <a:srgbClr val="191919"/>
              </a:solidFill>
              <a:latin typeface="Times New Roman Ultra-Bold"/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A4054359-D8DF-9D69-4094-9676ADC60EFD}"/>
              </a:ext>
            </a:extLst>
          </p:cNvPr>
          <p:cNvSpPr/>
          <p:nvPr/>
        </p:nvSpPr>
        <p:spPr>
          <a:xfrm>
            <a:off x="3122645" y="1680854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5D79CD68-FA0E-129D-A3A1-C851AE3E8FFC}"/>
              </a:ext>
            </a:extLst>
          </p:cNvPr>
          <p:cNvSpPr/>
          <p:nvPr/>
        </p:nvSpPr>
        <p:spPr>
          <a:xfrm>
            <a:off x="4245428" y="1671339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9ED3E298-ADD3-FFEB-DB1E-564D038C12B3}"/>
              </a:ext>
            </a:extLst>
          </p:cNvPr>
          <p:cNvSpPr/>
          <p:nvPr/>
        </p:nvSpPr>
        <p:spPr>
          <a:xfrm>
            <a:off x="5475510" y="1680854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E6E1968D-5BED-062B-4D6D-659FDAA0438C}"/>
              </a:ext>
            </a:extLst>
          </p:cNvPr>
          <p:cNvSpPr/>
          <p:nvPr/>
        </p:nvSpPr>
        <p:spPr>
          <a:xfrm>
            <a:off x="6858000" y="1684346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279BE85D-0F7C-97D0-78F3-4B38A987BCF9}"/>
              </a:ext>
            </a:extLst>
          </p:cNvPr>
          <p:cNvSpPr/>
          <p:nvPr/>
        </p:nvSpPr>
        <p:spPr>
          <a:xfrm>
            <a:off x="8063583" y="1671339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6FCF4D56-428D-D925-6BA5-9564B59678EA}"/>
              </a:ext>
            </a:extLst>
          </p:cNvPr>
          <p:cNvSpPr/>
          <p:nvPr/>
        </p:nvSpPr>
        <p:spPr>
          <a:xfrm>
            <a:off x="3032449" y="2631946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3928C877-EC68-2EB1-51FE-7F84CB906CE3}"/>
              </a:ext>
            </a:extLst>
          </p:cNvPr>
          <p:cNvSpPr/>
          <p:nvPr/>
        </p:nvSpPr>
        <p:spPr>
          <a:xfrm>
            <a:off x="4161453" y="2631946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5C12EC1E-D12B-F3D9-39DD-24F7BFFFAB8D}"/>
              </a:ext>
            </a:extLst>
          </p:cNvPr>
          <p:cNvSpPr/>
          <p:nvPr/>
        </p:nvSpPr>
        <p:spPr>
          <a:xfrm>
            <a:off x="5555086" y="2622809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FF4B63C5-4F59-E1E0-1D2F-229DBAE748B9}"/>
              </a:ext>
            </a:extLst>
          </p:cNvPr>
          <p:cNvSpPr/>
          <p:nvPr/>
        </p:nvSpPr>
        <p:spPr>
          <a:xfrm>
            <a:off x="6817360" y="2619937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468189BB-08D6-0D6B-68F7-A62A99AAB72B}"/>
              </a:ext>
            </a:extLst>
          </p:cNvPr>
          <p:cNvSpPr/>
          <p:nvPr/>
        </p:nvSpPr>
        <p:spPr>
          <a:xfrm>
            <a:off x="8063583" y="2619937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0760DBA8-DFCC-3FAB-D0B6-71E0A146FAEF}"/>
              </a:ext>
            </a:extLst>
          </p:cNvPr>
          <p:cNvSpPr/>
          <p:nvPr/>
        </p:nvSpPr>
        <p:spPr>
          <a:xfrm>
            <a:off x="5668564" y="3588876"/>
            <a:ext cx="933062" cy="42551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1951C3B7-2E42-0E4F-06F8-926088B7514E}"/>
              </a:ext>
            </a:extLst>
          </p:cNvPr>
          <p:cNvSpPr/>
          <p:nvPr/>
        </p:nvSpPr>
        <p:spPr>
          <a:xfrm>
            <a:off x="3498980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Il	76%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Un	17%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0A971A2-EF48-1AB0-1A9B-4EA1D317055C}"/>
              </a:ext>
            </a:extLst>
          </p:cNvPr>
          <p:cNvSpPr/>
          <p:nvPr/>
        </p:nvSpPr>
        <p:spPr>
          <a:xfrm>
            <a:off x="3498979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dorme 27%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è	22%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era 	15%</a:t>
            </a: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80C132FD-796B-0217-ABA2-DEF3693B2131}"/>
              </a:ext>
            </a:extLst>
          </p:cNvPr>
          <p:cNvSpPr/>
          <p:nvPr/>
        </p:nvSpPr>
        <p:spPr>
          <a:xfrm>
            <a:off x="3498978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letto	25%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divano 	   8%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pavimento 8%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AC01B35A-948D-3CD3-0628-1518978B895C}"/>
              </a:ext>
            </a:extLst>
          </p:cNvPr>
          <p:cNvSpPr/>
          <p:nvPr/>
        </p:nvSpPr>
        <p:spPr>
          <a:xfrm>
            <a:off x="3498977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tutto	45%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anche	30%</a:t>
            </a:r>
          </a:p>
        </p:txBody>
      </p:sp>
      <p:sp>
        <p:nvSpPr>
          <p:cNvPr id="54" name="TextBox 33">
            <a:extLst>
              <a:ext uri="{FF2B5EF4-FFF2-40B4-BE49-F238E27FC236}">
                <a16:creationId xmlns:a16="http://schemas.microsoft.com/office/drawing/2014/main" id="{02B3BCED-D6F4-915F-9314-0EC7A1314435}"/>
              </a:ext>
            </a:extLst>
          </p:cNvPr>
          <p:cNvSpPr txBox="1"/>
          <p:nvPr/>
        </p:nvSpPr>
        <p:spPr>
          <a:xfrm>
            <a:off x="1576781" y="3224817"/>
            <a:ext cx="9099714" cy="351058"/>
          </a:xfrm>
          <a:prstGeom prst="rect">
            <a:avLst/>
          </a:prstGeom>
        </p:spPr>
        <p:txBody>
          <a:bodyPr lIns="0" tIns="0" rIns="0" bIns="0" numCol="1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Ho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letto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tutto</a:t>
            </a: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        il        </a:t>
            </a:r>
            <a:r>
              <a:rPr lang="en-US" sz="2400" spc="71" dirty="0" err="1">
                <a:solidFill>
                  <a:srgbClr val="191919"/>
                </a:solidFill>
                <a:latin typeface="Times New Roman Ultra-Bold"/>
              </a:rPr>
              <a:t>libro</a:t>
            </a:r>
            <a:endParaRPr lang="en-US" sz="2400" spc="71" dirty="0">
              <a:solidFill>
                <a:srgbClr val="191919"/>
              </a:solidFill>
              <a:latin typeface="Times New Roman Ultra-Bold"/>
            </a:endParaRP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16C78462-8973-8840-AD8A-1E33FB081526}"/>
              </a:ext>
            </a:extLst>
          </p:cNvPr>
          <p:cNvSpPr/>
          <p:nvPr/>
        </p:nvSpPr>
        <p:spPr>
          <a:xfrm>
            <a:off x="3498977" y="4174808"/>
            <a:ext cx="5819191" cy="1675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letto	11%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tetto	7%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divano	7%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pavimento	6%</a:t>
            </a:r>
          </a:p>
        </p:txBody>
      </p:sp>
    </p:spTree>
    <p:extLst>
      <p:ext uri="{BB962C8B-B14F-4D97-AF65-F5344CB8AC3E}">
        <p14:creationId xmlns:p14="http://schemas.microsoft.com/office/powerpoint/2010/main" val="284112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10" name="Immagine 9" descr="Immagine che contiene testo, Hardware del computer, Tastiera del computer, elettronica&#10;&#10;Descrizione generata automaticamente">
            <a:extLst>
              <a:ext uri="{FF2B5EF4-FFF2-40B4-BE49-F238E27FC236}">
                <a16:creationId xmlns:a16="http://schemas.microsoft.com/office/drawing/2014/main" id="{B1683E9E-0B8B-1BB0-9FC2-B03AB700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33" y="1096633"/>
            <a:ext cx="4664734" cy="4664734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BEF9EC50-2038-E633-9CE2-4D6131CE68E0}"/>
              </a:ext>
            </a:extLst>
          </p:cNvPr>
          <p:cNvSpPr txBox="1"/>
          <p:nvPr/>
        </p:nvSpPr>
        <p:spPr>
          <a:xfrm>
            <a:off x="2259236" y="654050"/>
            <a:ext cx="7673529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 dirty="0">
                <a:solidFill>
                  <a:srgbClr val="191919"/>
                </a:solidFill>
                <a:latin typeface="Aileron Ultra-Bold"/>
              </a:rPr>
              <a:t>FILL_MASK_EXAMPLE</a:t>
            </a:r>
          </a:p>
        </p:txBody>
      </p:sp>
    </p:spTree>
    <p:extLst>
      <p:ext uri="{BB962C8B-B14F-4D97-AF65-F5344CB8AC3E}">
        <p14:creationId xmlns:p14="http://schemas.microsoft.com/office/powerpoint/2010/main" val="2507269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946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1 -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Carica</a:t>
            </a: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Modello</a:t>
            </a:r>
            <a:endParaRPr lang="en-US" sz="1400" spc="28" dirty="0">
              <a:solidFill>
                <a:srgbClr val="191919"/>
              </a:solidFill>
              <a:latin typeface="Ailero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946" y="4728625"/>
            <a:ext cx="1871845" cy="90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Carica un modello preaddestrato per l’estrazione degli embedding.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85512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2 -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Identifica</a:t>
            </a: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 le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frasi</a:t>
            </a:r>
            <a:endParaRPr lang="en-US" sz="1400" spc="28" dirty="0">
              <a:solidFill>
                <a:srgbClr val="191919"/>
              </a:solidFill>
              <a:latin typeface="Ailero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85512" y="4728625"/>
            <a:ext cx="1871845" cy="66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Identificare le frasi, paragrafi o altro da analizzare.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60078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3 -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Estrai</a:t>
            </a: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 embedding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60078" y="4728625"/>
            <a:ext cx="1871845" cy="43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Trasforma il testo naturale in embedding.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34644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4 - </a:t>
            </a:r>
            <a:r>
              <a:rPr lang="en-US" sz="1400" spc="28" dirty="0" err="1">
                <a:solidFill>
                  <a:srgbClr val="191919"/>
                </a:solidFill>
                <a:latin typeface="Aileron Bold"/>
              </a:rPr>
              <a:t>Analisi</a:t>
            </a:r>
            <a:endParaRPr lang="en-US" sz="1400" spc="28" dirty="0">
              <a:solidFill>
                <a:srgbClr val="191919"/>
              </a:solidFill>
              <a:latin typeface="Ailero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34644" y="4728625"/>
            <a:ext cx="1871845" cy="66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Analizza gli embedding con l’obiettivo di trovare le similitudini.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09209" y="2481995"/>
            <a:ext cx="1871845" cy="2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spc="28" dirty="0">
                <a:solidFill>
                  <a:srgbClr val="191919"/>
                </a:solidFill>
                <a:latin typeface="Aileron Bold"/>
              </a:rPr>
              <a:t>5 - Output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209" y="4728625"/>
            <a:ext cx="1871845" cy="113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24">
                <a:solidFill>
                  <a:srgbClr val="191919"/>
                </a:solidFill>
                <a:latin typeface="Aileron"/>
              </a:rPr>
              <a:t>Ottieni output desiderati, quali plot della disposizione in 2D o 3D degli embedding o ranking per similitudine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10946" y="3270053"/>
            <a:ext cx="1871845" cy="1094629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 sz="1533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533" y="3589032"/>
            <a:ext cx="456672" cy="456672"/>
          </a:xfrm>
          <a:custGeom>
            <a:avLst/>
            <a:gdLst/>
            <a:ahLst/>
            <a:cxnLst/>
            <a:rect l="l" t="t" r="r" b="b"/>
            <a:pathLst>
              <a:path w="685008" h="685008">
                <a:moveTo>
                  <a:pt x="0" y="0"/>
                </a:moveTo>
                <a:lnTo>
                  <a:pt x="685008" y="0"/>
                </a:lnTo>
                <a:lnTo>
                  <a:pt x="685008" y="685007"/>
                </a:lnTo>
                <a:lnTo>
                  <a:pt x="0" y="68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15" name="Group 15"/>
          <p:cNvGrpSpPr/>
          <p:nvPr/>
        </p:nvGrpSpPr>
        <p:grpSpPr>
          <a:xfrm>
            <a:off x="3085512" y="3270053"/>
            <a:ext cx="1871845" cy="1094629"/>
            <a:chOff x="0" y="0"/>
            <a:chExt cx="5638478" cy="3230880"/>
          </a:xfrm>
        </p:grpSpPr>
        <p:sp>
          <p:nvSpPr>
            <p:cNvPr id="16" name="Freeform 1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 sz="1533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60078" y="3270053"/>
            <a:ext cx="1871845" cy="1094629"/>
            <a:chOff x="0" y="0"/>
            <a:chExt cx="5638478" cy="3230880"/>
          </a:xfrm>
        </p:grpSpPr>
        <p:sp>
          <p:nvSpPr>
            <p:cNvPr id="18" name="Freeform 18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34644" y="3270053"/>
            <a:ext cx="1871845" cy="1094629"/>
            <a:chOff x="0" y="0"/>
            <a:chExt cx="5638478" cy="3230880"/>
          </a:xfrm>
        </p:grpSpPr>
        <p:sp>
          <p:nvSpPr>
            <p:cNvPr id="20" name="Freeform 2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9209" y="3270053"/>
            <a:ext cx="1871845" cy="1094629"/>
            <a:chOff x="0" y="0"/>
            <a:chExt cx="5638478" cy="3230880"/>
          </a:xfrm>
        </p:grpSpPr>
        <p:sp>
          <p:nvSpPr>
            <p:cNvPr id="22" name="Freeform 2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 sz="1533"/>
            </a:p>
          </p:txBody>
        </p:sp>
      </p:grpSp>
      <p:sp>
        <p:nvSpPr>
          <p:cNvPr id="23" name="Freeform 23"/>
          <p:cNvSpPr/>
          <p:nvPr/>
        </p:nvSpPr>
        <p:spPr>
          <a:xfrm>
            <a:off x="3749798" y="3545731"/>
            <a:ext cx="543274" cy="543274"/>
          </a:xfrm>
          <a:custGeom>
            <a:avLst/>
            <a:gdLst/>
            <a:ahLst/>
            <a:cxnLst/>
            <a:rect l="l" t="t" r="r" b="b"/>
            <a:pathLst>
              <a:path w="814911" h="814911">
                <a:moveTo>
                  <a:pt x="0" y="0"/>
                </a:moveTo>
                <a:lnTo>
                  <a:pt x="814911" y="0"/>
                </a:lnTo>
                <a:lnTo>
                  <a:pt x="814911" y="814911"/>
                </a:lnTo>
                <a:lnTo>
                  <a:pt x="0" y="814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4" name="Freeform 24"/>
          <p:cNvSpPr/>
          <p:nvPr/>
        </p:nvSpPr>
        <p:spPr>
          <a:xfrm>
            <a:off x="5847850" y="3569217"/>
            <a:ext cx="496301" cy="496301"/>
          </a:xfrm>
          <a:custGeom>
            <a:avLst/>
            <a:gdLst/>
            <a:ahLst/>
            <a:cxnLst/>
            <a:rect l="l" t="t" r="r" b="b"/>
            <a:pathLst>
              <a:path w="744452" h="744452">
                <a:moveTo>
                  <a:pt x="0" y="0"/>
                </a:moveTo>
                <a:lnTo>
                  <a:pt x="744452" y="0"/>
                </a:lnTo>
                <a:lnTo>
                  <a:pt x="744452" y="744453"/>
                </a:lnTo>
                <a:lnTo>
                  <a:pt x="0" y="7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5" name="Freeform 25"/>
          <p:cNvSpPr/>
          <p:nvPr/>
        </p:nvSpPr>
        <p:spPr>
          <a:xfrm>
            <a:off x="7930651" y="3577453"/>
            <a:ext cx="479830" cy="479830"/>
          </a:xfrm>
          <a:custGeom>
            <a:avLst/>
            <a:gdLst/>
            <a:ahLst/>
            <a:cxnLst/>
            <a:rect l="l" t="t" r="r" b="b"/>
            <a:pathLst>
              <a:path w="719745" h="719745">
                <a:moveTo>
                  <a:pt x="0" y="0"/>
                </a:moveTo>
                <a:lnTo>
                  <a:pt x="719745" y="0"/>
                </a:lnTo>
                <a:lnTo>
                  <a:pt x="719745" y="719745"/>
                </a:lnTo>
                <a:lnTo>
                  <a:pt x="0" y="71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6" name="Freeform 26"/>
          <p:cNvSpPr/>
          <p:nvPr/>
        </p:nvSpPr>
        <p:spPr>
          <a:xfrm>
            <a:off x="10008525" y="3580761"/>
            <a:ext cx="473212" cy="473212"/>
          </a:xfrm>
          <a:custGeom>
            <a:avLst/>
            <a:gdLst/>
            <a:ahLst/>
            <a:cxnLst/>
            <a:rect l="l" t="t" r="r" b="b"/>
            <a:pathLst>
              <a:path w="709818" h="709818">
                <a:moveTo>
                  <a:pt x="0" y="0"/>
                </a:moveTo>
                <a:lnTo>
                  <a:pt x="709818" y="0"/>
                </a:lnTo>
                <a:lnTo>
                  <a:pt x="709818" y="709818"/>
                </a:lnTo>
                <a:lnTo>
                  <a:pt x="0" y="709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7" name="TextBox 27"/>
          <p:cNvSpPr txBox="1"/>
          <p:nvPr/>
        </p:nvSpPr>
        <p:spPr>
          <a:xfrm>
            <a:off x="2259236" y="654050"/>
            <a:ext cx="7673529" cy="36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 dirty="0">
                <a:solidFill>
                  <a:srgbClr val="191919"/>
                </a:solidFill>
                <a:latin typeface="Aileron Ultra-Bold"/>
              </a:rPr>
              <a:t>EMBEDDING PER LA RICERCA SEMANTICA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F784FE3-BED6-7C85-0675-24333DACA2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9" name="Fumetto: rettangolo 28">
            <a:extLst>
              <a:ext uri="{FF2B5EF4-FFF2-40B4-BE49-F238E27FC236}">
                <a16:creationId xmlns:a16="http://schemas.microsoft.com/office/drawing/2014/main" id="{AB913EC6-1BD2-AAC7-E4B2-F5D372F54351}"/>
              </a:ext>
            </a:extLst>
          </p:cNvPr>
          <p:cNvSpPr/>
          <p:nvPr/>
        </p:nvSpPr>
        <p:spPr>
          <a:xfrm>
            <a:off x="1447900" y="1850783"/>
            <a:ext cx="2136658" cy="1505309"/>
          </a:xfrm>
          <a:prstGeom prst="wedge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clipart, emoticon, sorridente, giallo&#10;&#10;Descrizione generata automaticamente">
            <a:extLst>
              <a:ext uri="{FF2B5EF4-FFF2-40B4-BE49-F238E27FC236}">
                <a16:creationId xmlns:a16="http://schemas.microsoft.com/office/drawing/2014/main" id="{BE7F582F-7D45-EBB3-3D3F-17EF5FA7E7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77" y="2013694"/>
            <a:ext cx="1960704" cy="1179486"/>
          </a:xfrm>
          <a:prstGeom prst="rect">
            <a:avLst/>
          </a:prstGeom>
        </p:spPr>
      </p:pic>
      <p:sp>
        <p:nvSpPr>
          <p:cNvPr id="34" name="Fumetto: rettangolo 33">
            <a:extLst>
              <a:ext uri="{FF2B5EF4-FFF2-40B4-BE49-F238E27FC236}">
                <a16:creationId xmlns:a16="http://schemas.microsoft.com/office/drawing/2014/main" id="{0BAB9F32-7F4D-C070-09E5-BC97CBDC5034}"/>
              </a:ext>
            </a:extLst>
          </p:cNvPr>
          <p:cNvSpPr/>
          <p:nvPr/>
        </p:nvSpPr>
        <p:spPr>
          <a:xfrm>
            <a:off x="523783" y="1206958"/>
            <a:ext cx="10220317" cy="2550074"/>
          </a:xfrm>
          <a:prstGeom prst="wedgeRectCallout">
            <a:avLst>
              <a:gd name="adj1" fmla="val 4617"/>
              <a:gd name="adj2" fmla="val 652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D2CC2F4-2606-3E14-15C9-71CCD4656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0" y="1849544"/>
            <a:ext cx="3582215" cy="1180950"/>
          </a:xfrm>
          <a:prstGeom prst="rect">
            <a:avLst/>
          </a:prstGeom>
        </p:spPr>
      </p:pic>
      <p:pic>
        <p:nvPicPr>
          <p:cNvPr id="38" name="Immagine 3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C2972A1-B34E-0F1D-E301-5F45755FF0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41" y="1758888"/>
            <a:ext cx="4953691" cy="1362265"/>
          </a:xfrm>
          <a:prstGeom prst="rect">
            <a:avLst/>
          </a:prstGeom>
        </p:spPr>
      </p:pic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2FC2333-F54F-C60B-D73A-A207C8DD1292}"/>
              </a:ext>
            </a:extLst>
          </p:cNvPr>
          <p:cNvCxnSpPr/>
          <p:nvPr/>
        </p:nvCxnSpPr>
        <p:spPr>
          <a:xfrm>
            <a:off x="5042516" y="2470612"/>
            <a:ext cx="3639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umetto: rettangolo 40">
            <a:extLst>
              <a:ext uri="{FF2B5EF4-FFF2-40B4-BE49-F238E27FC236}">
                <a16:creationId xmlns:a16="http://schemas.microsoft.com/office/drawing/2014/main" id="{A27C8FD6-8B3D-2B2E-C2C1-C59E0AB1BCE2}"/>
              </a:ext>
            </a:extLst>
          </p:cNvPr>
          <p:cNvSpPr/>
          <p:nvPr/>
        </p:nvSpPr>
        <p:spPr>
          <a:xfrm>
            <a:off x="676183" y="1359357"/>
            <a:ext cx="10220317" cy="4153675"/>
          </a:xfrm>
          <a:prstGeom prst="wedgeRectCallout">
            <a:avLst>
              <a:gd name="adj1" fmla="val 51697"/>
              <a:gd name="adj2" fmla="val 86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Immagine 42" descr="Immagine che contiene linea, Diagramma, diagramma, numero&#10;&#10;Descrizione generata automaticamente">
            <a:extLst>
              <a:ext uri="{FF2B5EF4-FFF2-40B4-BE49-F238E27FC236}">
                <a16:creationId xmlns:a16="http://schemas.microsoft.com/office/drawing/2014/main" id="{F7B1515B-79CD-5A85-7F7A-534C1FF7FF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6" y="1758888"/>
            <a:ext cx="5146851" cy="3175865"/>
          </a:xfrm>
          <a:prstGeom prst="rect">
            <a:avLst/>
          </a:prstGeom>
        </p:spPr>
      </p:pic>
      <p:pic>
        <p:nvPicPr>
          <p:cNvPr id="45" name="Immagine 4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E728D2E-2BC2-795D-2C1C-866226473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36" y="2446772"/>
            <a:ext cx="5503503" cy="154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4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10" name="Immagine 9" descr="Immagine che contiene testo, Hardware del computer, Tastiera del computer, elettronica&#10;&#10;Descrizione generata automaticamente">
            <a:extLst>
              <a:ext uri="{FF2B5EF4-FFF2-40B4-BE49-F238E27FC236}">
                <a16:creationId xmlns:a16="http://schemas.microsoft.com/office/drawing/2014/main" id="{B1683E9E-0B8B-1BB0-9FC2-B03AB700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33" y="1096633"/>
            <a:ext cx="4664734" cy="4664734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BEF9EC50-2038-E633-9CE2-4D6131CE68E0}"/>
              </a:ext>
            </a:extLst>
          </p:cNvPr>
          <p:cNvSpPr txBox="1"/>
          <p:nvPr/>
        </p:nvSpPr>
        <p:spPr>
          <a:xfrm>
            <a:off x="2259236" y="654050"/>
            <a:ext cx="7673529" cy="36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 dirty="0">
                <a:solidFill>
                  <a:srgbClr val="191919"/>
                </a:solidFill>
                <a:latin typeface="Aileron Ultra-Bold"/>
              </a:rPr>
              <a:t>SEMANTIC_COMPARISON</a:t>
            </a:r>
          </a:p>
        </p:txBody>
      </p:sp>
    </p:spTree>
    <p:extLst>
      <p:ext uri="{BB962C8B-B14F-4D97-AF65-F5344CB8AC3E}">
        <p14:creationId xmlns:p14="http://schemas.microsoft.com/office/powerpoint/2010/main" val="152578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HUB DI MODELLI DI NLP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753E9F8-C7B1-AB93-2CBE-9E82408AACA4}"/>
              </a:ext>
            </a:extLst>
          </p:cNvPr>
          <p:cNvSpPr txBox="1">
            <a:spLocks/>
          </p:cNvSpPr>
          <p:nvPr/>
        </p:nvSpPr>
        <p:spPr>
          <a:xfrm>
            <a:off x="1849598" y="2214131"/>
            <a:ext cx="8492803" cy="2429737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HuggingFace</a:t>
            </a:r>
            <a:r>
              <a:rPr lang="it-IT" sz="1800" dirty="0">
                <a:cs typeface="Times New Roman"/>
              </a:rPr>
              <a:t>		</a:t>
            </a:r>
            <a:r>
              <a:rPr lang="it-IT" sz="1800" dirty="0">
                <a:cs typeface="Times New Roman"/>
                <a:hlinkClick r:id="rId3"/>
              </a:rPr>
              <a:t>https://huggingface.co/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TensorFlow</a:t>
            </a:r>
            <a:r>
              <a:rPr lang="it-IT" sz="1800" dirty="0">
                <a:cs typeface="Times New Roman"/>
              </a:rPr>
              <a:t> Hub		</a:t>
            </a:r>
            <a:r>
              <a:rPr lang="it-IT" sz="1800" dirty="0">
                <a:cs typeface="Times New Roman"/>
                <a:hlinkClick r:id="rId4"/>
              </a:rPr>
              <a:t>https://www.tensorflow.org/hub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Spacy</a:t>
            </a:r>
            <a:r>
              <a:rPr lang="it-IT" sz="1800" dirty="0">
                <a:cs typeface="Times New Roman"/>
              </a:rPr>
              <a:t>			</a:t>
            </a:r>
            <a:r>
              <a:rPr lang="it-IT" sz="1800" dirty="0">
                <a:cs typeface="Times New Roman"/>
                <a:hlinkClick r:id="rId5"/>
              </a:rPr>
              <a:t>https://spacy.io/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Stanford NLP Group	</a:t>
            </a:r>
            <a:r>
              <a:rPr lang="it-IT" sz="1800" dirty="0">
                <a:cs typeface="Times New Roman"/>
                <a:hlinkClick r:id="rId6"/>
              </a:rPr>
              <a:t>https://nlp.stanford.edu/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Facebook’s</a:t>
            </a:r>
            <a:r>
              <a:rPr lang="it-IT" sz="1800" dirty="0">
                <a:cs typeface="Times New Roman"/>
              </a:rPr>
              <a:t> </a:t>
            </a:r>
            <a:r>
              <a:rPr lang="it-IT" sz="1800" dirty="0" err="1">
                <a:cs typeface="Times New Roman"/>
              </a:rPr>
              <a:t>Fairseq</a:t>
            </a:r>
            <a:r>
              <a:rPr lang="it-IT" sz="1800" dirty="0">
                <a:cs typeface="Times New Roman"/>
              </a:rPr>
              <a:t>	</a:t>
            </a:r>
            <a:r>
              <a:rPr lang="it-IT" sz="1800" dirty="0">
                <a:cs typeface="Times New Roman"/>
                <a:hlinkClick r:id="rId7"/>
              </a:rPr>
              <a:t>https://ai.meta.com/tools/fairseq/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Google </a:t>
            </a:r>
            <a:r>
              <a:rPr lang="it-IT" sz="1800" dirty="0" err="1">
                <a:cs typeface="Times New Roman"/>
              </a:rPr>
              <a:t>Research</a:t>
            </a:r>
            <a:r>
              <a:rPr lang="it-IT" sz="1800" dirty="0">
                <a:cs typeface="Times New Roman"/>
              </a:rPr>
              <a:t>		</a:t>
            </a:r>
            <a:r>
              <a:rPr lang="it-IT" sz="1800" dirty="0">
                <a:cs typeface="Times New Roman"/>
                <a:hlinkClick r:id="rId8"/>
              </a:rPr>
              <a:t>https://research.google/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OpenAI			</a:t>
            </a:r>
            <a:r>
              <a:rPr lang="it-IT" sz="1800" dirty="0">
                <a:cs typeface="Times New Roman"/>
                <a:hlinkClick r:id="rId9"/>
              </a:rPr>
              <a:t>https://openai.com/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139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DATI ESTRATTI IN NLP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04A263DB-2057-82D5-5788-1A8E1154BC42}"/>
              </a:ext>
            </a:extLst>
          </p:cNvPr>
          <p:cNvSpPr txBox="1">
            <a:spLocks/>
          </p:cNvSpPr>
          <p:nvPr/>
        </p:nvSpPr>
        <p:spPr>
          <a:xfrm>
            <a:off x="1849598" y="2214131"/>
            <a:ext cx="8492803" cy="2348538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Named</a:t>
            </a:r>
            <a:r>
              <a:rPr lang="it-IT" sz="1800" dirty="0">
                <a:cs typeface="Times New Roman"/>
              </a:rPr>
              <a:t> Entity </a:t>
            </a:r>
            <a:r>
              <a:rPr lang="it-IT" sz="1800" dirty="0" err="1">
                <a:cs typeface="Times New Roman"/>
              </a:rPr>
              <a:t>Recognition</a:t>
            </a:r>
            <a:r>
              <a:rPr lang="it-IT" sz="1800" dirty="0">
                <a:cs typeface="Times New Roman"/>
              </a:rPr>
              <a:t> (NER): entità suddivise in categorie predefinite come persone, luoghi , organizzazione, </a:t>
            </a:r>
            <a:r>
              <a:rPr lang="it-IT" sz="1800" dirty="0" err="1">
                <a:cs typeface="Times New Roman"/>
              </a:rPr>
              <a:t>ecc</a:t>
            </a:r>
            <a:r>
              <a:rPr lang="it-IT" sz="1800" dirty="0">
                <a:cs typeface="Times New Roman"/>
              </a:rPr>
              <a:t>…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Keyword: parole chiave le quali possono essere parole o frasi più rilevanti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Part-Of-Speech (POS): classifica delle parole in categorie grammaticali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Lemmatizzazione: estrazione della parola nella forma base (bellissima-&gt;bello)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Estrazione di relazioni: relazioni quali per esempio soggetto-&gt;azione-&gt;oggetto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Coerenza: estrazione di frasi che riprendono lo stesso concetto o l’opposto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306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10" name="Immagine 9" descr="Immagine che contiene testo, Hardware del computer, Tastiera del computer, elettronica&#10;&#10;Descrizione generata automaticamente">
            <a:extLst>
              <a:ext uri="{FF2B5EF4-FFF2-40B4-BE49-F238E27FC236}">
                <a16:creationId xmlns:a16="http://schemas.microsoft.com/office/drawing/2014/main" id="{B1683E9E-0B8B-1BB0-9FC2-B03AB700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33" y="1096633"/>
            <a:ext cx="4664734" cy="4664734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BEF9EC50-2038-E633-9CE2-4D6131CE68E0}"/>
              </a:ext>
            </a:extLst>
          </p:cNvPr>
          <p:cNvSpPr txBox="1"/>
          <p:nvPr/>
        </p:nvSpPr>
        <p:spPr>
          <a:xfrm>
            <a:off x="2259236" y="654050"/>
            <a:ext cx="7673529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 dirty="0">
                <a:solidFill>
                  <a:srgbClr val="191919"/>
                </a:solidFill>
                <a:latin typeface="Aileron Ultra-Bold"/>
              </a:rPr>
              <a:t>DATA_EXTRACTION</a:t>
            </a:r>
          </a:p>
        </p:txBody>
      </p:sp>
    </p:spTree>
    <p:extLst>
      <p:ext uri="{BB962C8B-B14F-4D97-AF65-F5344CB8AC3E}">
        <p14:creationId xmlns:p14="http://schemas.microsoft.com/office/powerpoint/2010/main" val="316269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045A75E-F13F-510D-6C4D-AED115C6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6" name="Immagine 5" descr="Immagine che contiene orologio, Orologio da parete, muro, Orologio al quarzo&#10;&#10;Descrizione generata automaticamente">
            <a:extLst>
              <a:ext uri="{FF2B5EF4-FFF2-40B4-BE49-F238E27FC236}">
                <a16:creationId xmlns:a16="http://schemas.microsoft.com/office/drawing/2014/main" id="{CA8BE382-04DB-9AB7-066F-D3E00E792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35" y="437732"/>
            <a:ext cx="5973009" cy="5982535"/>
          </a:xfrm>
          <a:prstGeom prst="rect">
            <a:avLst/>
          </a:prstGeom>
        </p:spPr>
      </p:pic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AF5EE8B1-9CAC-FF84-035D-98BE1AC0029A}"/>
              </a:ext>
            </a:extLst>
          </p:cNvPr>
          <p:cNvSpPr txBox="1">
            <a:spLocks/>
          </p:cNvSpPr>
          <p:nvPr/>
        </p:nvSpPr>
        <p:spPr>
          <a:xfrm>
            <a:off x="1138687" y="2922340"/>
            <a:ext cx="3307751" cy="1013317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</a:rPr>
              <a:t>Pausa di 10 minuti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</a:rPr>
              <a:t>La lezione riprenderà alle 17:30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41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3495900-87EA-37EA-559B-BE4034684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68999" y="2545498"/>
            <a:ext cx="5246763" cy="3127514"/>
          </a:xfrm>
        </p:spPr>
        <p:txBody>
          <a:bodyPr lIns="62982" tIns="31491" rIns="62982" bIns="31491" anchor="t"/>
          <a:lstStyle/>
          <a:p>
            <a:r>
              <a:rPr lang="it-IT" sz="1400" dirty="0">
                <a:cs typeface="Times New Roman"/>
              </a:rPr>
              <a:t>Dott. Ing. Manzoni Gabriel Esteban</a:t>
            </a:r>
          </a:p>
          <a:p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Laurea Magistrale in Ingegneria Informatica - Politecnico di Milano </a:t>
            </a:r>
          </a:p>
          <a:p>
            <a:r>
              <a:rPr lang="it-IT" sz="1400" i="1" dirty="0">
                <a:cs typeface="Times New Roman"/>
              </a:rPr>
              <a:t>"Ambient Intelligence and Data Engineering"</a:t>
            </a:r>
          </a:p>
          <a:p>
            <a:endParaRPr lang="it-IT" sz="1400" i="1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Digital Solutions Architect presso SIGINT </a:t>
            </a:r>
            <a:r>
              <a:rPr lang="it-IT" sz="1400" dirty="0" err="1">
                <a:cs typeface="Times New Roman"/>
              </a:rPr>
              <a:t>srl</a:t>
            </a:r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Project Manager di DeePoint</a:t>
            </a:r>
          </a:p>
          <a:p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CEH (Certified </a:t>
            </a:r>
            <a:r>
              <a:rPr lang="it-IT" sz="1400" dirty="0" err="1">
                <a:cs typeface="Times New Roman"/>
              </a:rPr>
              <a:t>Ethical</a:t>
            </a:r>
            <a:r>
              <a:rPr lang="it-IT" sz="1400" dirty="0">
                <a:cs typeface="Times New Roman"/>
              </a:rPr>
              <a:t> Hacker) Master - </a:t>
            </a:r>
            <a:r>
              <a:rPr lang="it-IT" sz="1400" dirty="0" err="1">
                <a:cs typeface="Times New Roman"/>
              </a:rPr>
              <a:t>EcCouncil</a:t>
            </a:r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CIFI (Certified Information </a:t>
            </a:r>
            <a:r>
              <a:rPr lang="it-IT" sz="1400" dirty="0" err="1">
                <a:cs typeface="Times New Roman"/>
              </a:rPr>
              <a:t>Forensics</a:t>
            </a:r>
            <a:r>
              <a:rPr lang="it-IT" sz="1400" dirty="0">
                <a:cs typeface="Times New Roman"/>
              </a:rPr>
              <a:t> Investigator) – IISFA</a:t>
            </a:r>
          </a:p>
          <a:p>
            <a:r>
              <a:rPr lang="it-IT" sz="1400" dirty="0">
                <a:cs typeface="Times New Roman"/>
              </a:rPr>
              <a:t>CPENT (Certified </a:t>
            </a:r>
            <a:r>
              <a:rPr lang="it-IT" sz="1400" dirty="0" err="1">
                <a:cs typeface="Times New Roman"/>
              </a:rPr>
              <a:t>Penetration</a:t>
            </a:r>
            <a:r>
              <a:rPr lang="it-IT" sz="1400" dirty="0">
                <a:cs typeface="Times New Roman"/>
              </a:rPr>
              <a:t> Testing Professional) – </a:t>
            </a:r>
            <a:r>
              <a:rPr lang="it-IT" sz="1400" dirty="0" err="1">
                <a:cs typeface="Times New Roman"/>
              </a:rPr>
              <a:t>EcCouncil</a:t>
            </a:r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LPT (</a:t>
            </a:r>
            <a:r>
              <a:rPr lang="it-IT" sz="1400" dirty="0" err="1">
                <a:cs typeface="Times New Roman"/>
              </a:rPr>
              <a:t>Licensed</a:t>
            </a:r>
            <a:r>
              <a:rPr lang="it-IT" sz="1400" dirty="0">
                <a:cs typeface="Times New Roman"/>
              </a:rPr>
              <a:t> </a:t>
            </a:r>
            <a:r>
              <a:rPr lang="it-IT" sz="1400" dirty="0" err="1">
                <a:cs typeface="Times New Roman"/>
              </a:rPr>
              <a:t>Penetration</a:t>
            </a:r>
            <a:r>
              <a:rPr lang="it-IT" sz="1400" dirty="0">
                <a:cs typeface="Times New Roman"/>
              </a:rPr>
              <a:t> Tester) Master - </a:t>
            </a:r>
            <a:r>
              <a:rPr lang="it-IT" sz="1400" dirty="0" err="1">
                <a:cs typeface="Times New Roman"/>
              </a:rPr>
              <a:t>EcCouncil</a:t>
            </a:r>
            <a:endParaRPr lang="it-IT" sz="1400" dirty="0"/>
          </a:p>
          <a:p>
            <a:endParaRPr lang="it-IT" dirty="0">
              <a:cs typeface="Times New Roman"/>
            </a:endParaRPr>
          </a:p>
        </p:txBody>
      </p:sp>
      <p:pic>
        <p:nvPicPr>
          <p:cNvPr id="4" name="Immagine 3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2D264EB7-F7D0-19AF-F72C-7E9B14FB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62" y="943626"/>
            <a:ext cx="1535378" cy="1206509"/>
          </a:xfrm>
          <a:prstGeom prst="rect">
            <a:avLst/>
          </a:prstGeom>
        </p:spPr>
      </p:pic>
      <p:pic>
        <p:nvPicPr>
          <p:cNvPr id="5" name="Immagine 4" descr="Immagine che contiene Carattere, logo, design, tipografia&#10;&#10;Descrizione generata automaticamente">
            <a:extLst>
              <a:ext uri="{FF2B5EF4-FFF2-40B4-BE49-F238E27FC236}">
                <a16:creationId xmlns:a16="http://schemas.microsoft.com/office/drawing/2014/main" id="{F606F922-0755-E931-8743-DB0F5B04C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83" y="1015172"/>
            <a:ext cx="1991336" cy="106608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47C025F-9200-BA0E-F3CD-FED447739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04F64E3-266D-75D3-6843-0EBE3CAA0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8516" y="6245173"/>
            <a:ext cx="2743200" cy="365125"/>
          </a:xfrm>
        </p:spPr>
        <p:txBody>
          <a:bodyPr/>
          <a:lstStyle/>
          <a:p>
            <a:fld id="{4858BAA9-0EE7-41B0-94D2-EBCEC3918291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578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TIPI DI MODELLI DI NLP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753E9F8-C7B1-AB93-2CBE-9E82408AACA4}"/>
              </a:ext>
            </a:extLst>
          </p:cNvPr>
          <p:cNvSpPr txBox="1">
            <a:spLocks/>
          </p:cNvSpPr>
          <p:nvPr/>
        </p:nvSpPr>
        <p:spPr>
          <a:xfrm>
            <a:off x="1849598" y="2214131"/>
            <a:ext cx="8492803" cy="2824400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Text </a:t>
            </a:r>
            <a:r>
              <a:rPr lang="it-IT" sz="1800" dirty="0" err="1">
                <a:cs typeface="Times New Roman"/>
              </a:rPr>
              <a:t>Classification</a:t>
            </a:r>
            <a:r>
              <a:rPr lang="it-IT" sz="1800" dirty="0">
                <a:cs typeface="Times New Roman"/>
              </a:rPr>
              <a:t>: classificazione e categorizzazione per proprietà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Question</a:t>
            </a:r>
            <a:r>
              <a:rPr lang="it-IT" sz="1800" dirty="0">
                <a:cs typeface="Times New Roman"/>
              </a:rPr>
              <a:t> </a:t>
            </a:r>
            <a:r>
              <a:rPr lang="it-IT" sz="1800" dirty="0" err="1">
                <a:cs typeface="Times New Roman"/>
              </a:rPr>
              <a:t>Answering</a:t>
            </a:r>
            <a:r>
              <a:rPr lang="it-IT" sz="1800" dirty="0">
                <a:cs typeface="Times New Roman"/>
              </a:rPr>
              <a:t>: estrazione di risposte a domande fornito un contesto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Translation</a:t>
            </a:r>
            <a:r>
              <a:rPr lang="it-IT" sz="1800" dirty="0">
                <a:cs typeface="Times New Roman"/>
              </a:rPr>
              <a:t>: traduzioni automatiche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Summarization</a:t>
            </a:r>
            <a:r>
              <a:rPr lang="it-IT" sz="1800" dirty="0">
                <a:cs typeface="Times New Roman"/>
              </a:rPr>
              <a:t>: creazione di riassunti estrattivi o astrattivi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Text Generation: generazione di testo dati dei prompt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Sentence</a:t>
            </a:r>
            <a:r>
              <a:rPr lang="it-IT" sz="1800" dirty="0">
                <a:cs typeface="Times New Roman"/>
              </a:rPr>
              <a:t> </a:t>
            </a:r>
            <a:r>
              <a:rPr lang="it-IT" sz="1800" dirty="0" err="1">
                <a:cs typeface="Times New Roman"/>
              </a:rPr>
              <a:t>Similarity</a:t>
            </a:r>
            <a:r>
              <a:rPr lang="it-IT" sz="1800" dirty="0">
                <a:cs typeface="Times New Roman"/>
              </a:rPr>
              <a:t>: similitudine di testi tramite applicazione di </a:t>
            </a:r>
            <a:r>
              <a:rPr lang="it-IT" sz="1800" dirty="0" err="1">
                <a:cs typeface="Times New Roman"/>
              </a:rPr>
              <a:t>embedding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Conversational</a:t>
            </a:r>
            <a:r>
              <a:rPr lang="it-IT" sz="1800" dirty="0">
                <a:cs typeface="Times New Roman"/>
              </a:rPr>
              <a:t>: chatbot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Fill</a:t>
            </a:r>
            <a:r>
              <a:rPr lang="it-IT" sz="1800" dirty="0">
                <a:cs typeface="Times New Roman"/>
              </a:rPr>
              <a:t>-Mask: indovinare parola filtrata all’interno di un testo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3C7F71E-14FE-C20D-1515-5F68397E74C2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Analisi Sentiment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Analisi Emotiva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Categorizzatore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B2BF6A6-0497-D5F4-64C9-E35841DCD1A4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Estrattivo: la risposta compare identica nel contesto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Astrattiva: la risposta viene generata dal contesto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7FA1147-8CBA-CCE7-38EF-61DD45C399A1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Traduzione automatiche multilingue o da lingua a lingua specifica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519A526-BFFD-8940-FDF5-88E8DEC7A368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Riassunto estrattivo: le frasi compaiono all’interno del testo originale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Riassunto astrattivo: generato dal testo originale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BBCC0E8-DFD7-D56F-EB9B-26D7B02EB264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Parafrasi, riscrittura di un testo date delle indicazioni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769932B-E29E-F31A-1B39-E73710467B6A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Calcolo </a:t>
            </a:r>
            <a:r>
              <a:rPr lang="it-IT" dirty="0" err="1">
                <a:solidFill>
                  <a:schemeClr val="tx1"/>
                </a:solidFill>
              </a:rPr>
              <a:t>embedding</a:t>
            </a:r>
            <a:r>
              <a:rPr lang="it-IT" dirty="0">
                <a:solidFill>
                  <a:schemeClr val="tx1"/>
                </a:solidFill>
              </a:rPr>
              <a:t>, multilingua o </a:t>
            </a:r>
            <a:r>
              <a:rPr lang="it-IT" dirty="0" err="1">
                <a:solidFill>
                  <a:schemeClr val="tx1"/>
                </a:solidFill>
              </a:rPr>
              <a:t>monolingua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4A9602A-AC9C-E478-52C3-6790F3421506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Chatbot multilingua o </a:t>
            </a:r>
            <a:r>
              <a:rPr lang="it-IT" dirty="0" err="1">
                <a:solidFill>
                  <a:schemeClr val="tx1"/>
                </a:solidFill>
              </a:rPr>
              <a:t>monolingua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411FE62-C22F-EA29-EC42-7FB79B77B9D5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Funzione base di tutte le altre, utile direttamente per correzioni grammaticali, suggerimenti, identificazione di messaggi in codice</a:t>
            </a:r>
          </a:p>
        </p:txBody>
      </p:sp>
    </p:spTree>
    <p:extLst>
      <p:ext uri="{BB962C8B-B14F-4D97-AF65-F5344CB8AC3E}">
        <p14:creationId xmlns:p14="http://schemas.microsoft.com/office/powerpoint/2010/main" val="94041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MODALITÀ DI APPRENDIMENTO DEI MODELLI DI NLP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04A263DB-2057-82D5-5788-1A8E1154BC42}"/>
              </a:ext>
            </a:extLst>
          </p:cNvPr>
          <p:cNvSpPr txBox="1">
            <a:spLocks/>
          </p:cNvSpPr>
          <p:nvPr/>
        </p:nvSpPr>
        <p:spPr>
          <a:xfrm>
            <a:off x="1849598" y="1135434"/>
            <a:ext cx="8492803" cy="4968115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Supervised</a:t>
            </a:r>
            <a:r>
              <a:rPr lang="it-IT" sz="1800" dirty="0">
                <a:cs typeface="Times New Roman"/>
              </a:rPr>
              <a:t> Learning: vengono forniti un numero elevato di esempi «etichettati» per addestrare la rete neurale da zero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Fine-tuning Learning: vengono forniti un ristretto numero di esempi «etichettati» per affinare una rete neurale </a:t>
            </a:r>
            <a:r>
              <a:rPr lang="it-IT" sz="1800" dirty="0" err="1">
                <a:cs typeface="Times New Roman"/>
              </a:rPr>
              <a:t>pre</a:t>
            </a:r>
            <a:r>
              <a:rPr lang="it-IT" sz="1800" dirty="0">
                <a:cs typeface="Times New Roman"/>
              </a:rPr>
              <a:t>-addestrata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Unsupervised</a:t>
            </a:r>
            <a:r>
              <a:rPr lang="it-IT" sz="1800" dirty="0">
                <a:cs typeface="Times New Roman"/>
              </a:rPr>
              <a:t> Learning: viene fornito testo «non etichettato» con l’obiettivo che l’algoritmo apprenda automaticamente strutture o modelli senza supervisione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Semi-</a:t>
            </a:r>
            <a:r>
              <a:rPr lang="it-IT" sz="1800" dirty="0" err="1">
                <a:cs typeface="Times New Roman"/>
              </a:rPr>
              <a:t>Supervised</a:t>
            </a:r>
            <a:r>
              <a:rPr lang="it-IT" sz="1800" dirty="0">
                <a:cs typeface="Times New Roman"/>
              </a:rPr>
              <a:t> Learning: si adotta una approccio ibrido tra </a:t>
            </a:r>
            <a:r>
              <a:rPr lang="it-IT" sz="1800" dirty="0" err="1">
                <a:cs typeface="Times New Roman"/>
              </a:rPr>
              <a:t>Supervised</a:t>
            </a:r>
            <a:r>
              <a:rPr lang="it-IT" sz="1800" dirty="0">
                <a:cs typeface="Times New Roman"/>
              </a:rPr>
              <a:t> e </a:t>
            </a:r>
            <a:r>
              <a:rPr lang="it-IT" sz="1800" dirty="0" err="1">
                <a:cs typeface="Times New Roman"/>
              </a:rPr>
              <a:t>Unsupervised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Reinforcement</a:t>
            </a:r>
            <a:r>
              <a:rPr lang="it-IT" sz="1800" dirty="0">
                <a:cs typeface="Times New Roman"/>
              </a:rPr>
              <a:t> learning: dopo l’addestramento di una rete neurale vengono proposti ulteriori esempi con risposta al fine di aumentarne l’accuratezza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Transfer Learning: le capacità apprese da una rete neurale vengono trasferite verso un’altra rete neurale per facilitarne l’</a:t>
            </a:r>
            <a:r>
              <a:rPr lang="it-IT" sz="1800" dirty="0" err="1">
                <a:cs typeface="Times New Roman"/>
              </a:rPr>
              <a:t>apprendimentoo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Zero-Shot Learning: viene proposta una nuova task su cui la rete neurale non è stata addestrata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One or </a:t>
            </a:r>
            <a:r>
              <a:rPr lang="it-IT" sz="1800" dirty="0" err="1">
                <a:cs typeface="Times New Roman"/>
              </a:rPr>
              <a:t>Few</a:t>
            </a:r>
            <a:r>
              <a:rPr lang="it-IT" sz="1800" dirty="0">
                <a:cs typeface="Times New Roman"/>
              </a:rPr>
              <a:t> Shot Learning: vengono proposti solo uno o pochi esempi da cui la rete neurale deve imparare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50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00500" y="1333499"/>
            <a:ext cx="2095500" cy="2095500"/>
            <a:chOff x="0" y="0"/>
            <a:chExt cx="827852" cy="8278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C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4026462" y="2986794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6" name="Group 6"/>
          <p:cNvGrpSpPr/>
          <p:nvPr/>
        </p:nvGrpSpPr>
        <p:grpSpPr>
          <a:xfrm>
            <a:off x="685800" y="1874008"/>
            <a:ext cx="2794000" cy="917446"/>
            <a:chOff x="0" y="-28575"/>
            <a:chExt cx="5588000" cy="183489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7"/>
                </a:lnSpc>
              </a:pPr>
              <a:r>
                <a:rPr lang="en-US" sz="1867" spc="56" dirty="0">
                  <a:solidFill>
                    <a:srgbClr val="2C92D5"/>
                  </a:solidFill>
                  <a:latin typeface="Aileron Bold"/>
                </a:rPr>
                <a:t>CRAWLING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8087"/>
              <a:ext cx="5588000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53"/>
                </a:lnSpc>
              </a:pP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Spiders o robots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esplorano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il web per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trovare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nuove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pagine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12200" y="1743834"/>
            <a:ext cx="2794000" cy="1186751"/>
            <a:chOff x="0" y="-28575"/>
            <a:chExt cx="5588000" cy="23735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INDEXING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78087"/>
              <a:ext cx="5588000" cy="156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Le pagine trovate vengono analizzate e archiviate in un database.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5800" y="3803527"/>
            <a:ext cx="2794000" cy="1456055"/>
            <a:chOff x="0" y="-28575"/>
            <a:chExt cx="5588000" cy="29121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QUERY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8087"/>
              <a:ext cx="5588000" cy="210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L'utente inserisce una query e il motore di ricerca recupera le informazioni più pertinenti dal suo indice.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12200" y="3673352"/>
            <a:ext cx="2794000" cy="1462916"/>
            <a:chOff x="0" y="-28575"/>
            <a:chExt cx="5588000" cy="29258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RANKING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8087"/>
              <a:ext cx="5588000" cy="2119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Algoritmi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, come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l'algoritmo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PageRank di Google,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determinano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la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rilevanza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delle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pagine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indicizzate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in base a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specifiche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query.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0500" y="3429000"/>
            <a:ext cx="2095500" cy="2095500"/>
            <a:chOff x="0" y="0"/>
            <a:chExt cx="827852" cy="827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Q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5679756" y="5056332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22" name="Group 22"/>
          <p:cNvGrpSpPr/>
          <p:nvPr/>
        </p:nvGrpSpPr>
        <p:grpSpPr>
          <a:xfrm>
            <a:off x="6096000" y="1333500"/>
            <a:ext cx="2095500" cy="2095500"/>
            <a:chOff x="0" y="0"/>
            <a:chExt cx="827852" cy="8278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I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6096000" y="1333500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26" name="Group 26"/>
          <p:cNvGrpSpPr/>
          <p:nvPr/>
        </p:nvGrpSpPr>
        <p:grpSpPr>
          <a:xfrm>
            <a:off x="6096000" y="3429000"/>
            <a:ext cx="2095500" cy="2095500"/>
            <a:chOff x="0" y="0"/>
            <a:chExt cx="827852" cy="82785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R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5400000">
            <a:off x="7749294" y="3403038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30" name="Group 30"/>
          <p:cNvGrpSpPr/>
          <p:nvPr/>
        </p:nvGrpSpPr>
        <p:grpSpPr>
          <a:xfrm>
            <a:off x="1576781" y="647700"/>
            <a:ext cx="8430896" cy="726133"/>
            <a:chOff x="0" y="-76200"/>
            <a:chExt cx="16861792" cy="1452265"/>
          </a:xfrm>
        </p:grpSpPr>
        <p:sp>
          <p:nvSpPr>
            <p:cNvPr id="31" name="TextBox 31"/>
            <p:cNvSpPr txBox="1"/>
            <p:nvPr/>
          </p:nvSpPr>
          <p:spPr>
            <a:xfrm>
              <a:off x="15652" y="-76200"/>
              <a:ext cx="16846140" cy="698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COME FUNZIONA UN MOTORE DI RICERCA?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903DEBBB-EA49-B13D-DF7B-955F7346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8AEF9C4A-DE58-59F7-34A6-26C3D4E249A5}"/>
              </a:ext>
            </a:extLst>
          </p:cNvPr>
          <p:cNvSpPr/>
          <p:nvPr/>
        </p:nvSpPr>
        <p:spPr>
          <a:xfrm>
            <a:off x="3702697" y="2282723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Esempi Database testuali: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Elasticsearch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Solr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Lucene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Amazon </a:t>
            </a:r>
            <a:r>
              <a:rPr lang="it-IT" dirty="0" err="1">
                <a:solidFill>
                  <a:schemeClr val="tx1"/>
                </a:solidFill>
              </a:rPr>
              <a:t>CloudSearch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Azure </a:t>
            </a:r>
            <a:r>
              <a:rPr lang="it-IT" dirty="0" err="1">
                <a:solidFill>
                  <a:schemeClr val="tx1"/>
                </a:solidFill>
              </a:rPr>
              <a:t>Search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C3EE11D-59C5-88C1-E5B6-5928139A745B}"/>
              </a:ext>
            </a:extLst>
          </p:cNvPr>
          <p:cNvSpPr/>
          <p:nvPr/>
        </p:nvSpPr>
        <p:spPr>
          <a:xfrm>
            <a:off x="3702697" y="2277339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Esempi Database vettoriali (</a:t>
            </a:r>
            <a:r>
              <a:rPr lang="it-IT" dirty="0" err="1">
                <a:solidFill>
                  <a:schemeClr val="tx1"/>
                </a:solidFill>
              </a:rPr>
              <a:t>embs</a:t>
            </a:r>
            <a:r>
              <a:rPr lang="it-IT" dirty="0">
                <a:solidFill>
                  <a:schemeClr val="tx1"/>
                </a:solidFill>
              </a:rPr>
              <a:t>):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Milvus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Annoy</a:t>
            </a:r>
            <a:r>
              <a:rPr lang="it-IT" dirty="0">
                <a:solidFill>
                  <a:schemeClr val="tx1"/>
                </a:solidFill>
              </a:rPr>
              <a:t> (Spotify)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FAISS (Facebook)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Pinecone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Qdrant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B04402AC-CCD9-01EF-300F-914E75377A3F}"/>
              </a:ext>
            </a:extLst>
          </p:cNvPr>
          <p:cNvSpPr/>
          <p:nvPr/>
        </p:nvSpPr>
        <p:spPr>
          <a:xfrm>
            <a:off x="3702697" y="2288107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Varie librerie e soluzioni diverse.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Un esempio è </a:t>
            </a:r>
            <a:r>
              <a:rPr lang="it-IT" dirty="0" err="1">
                <a:solidFill>
                  <a:schemeClr val="tx1"/>
                </a:solidFill>
              </a:rPr>
              <a:t>Scrapy</a:t>
            </a:r>
            <a:r>
              <a:rPr lang="it-IT" dirty="0">
                <a:solidFill>
                  <a:schemeClr val="tx1"/>
                </a:solidFill>
              </a:rPr>
              <a:t>, libreria per </a:t>
            </a:r>
            <a:r>
              <a:rPr lang="it-IT" dirty="0" err="1">
                <a:solidFill>
                  <a:schemeClr val="tx1"/>
                </a:solidFill>
              </a:rPr>
              <a:t>crawling</a:t>
            </a:r>
            <a:r>
              <a:rPr lang="it-IT" dirty="0">
                <a:solidFill>
                  <a:schemeClr val="tx1"/>
                </a:solidFill>
              </a:rPr>
              <a:t> sviluppata in Python.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Occorre sempre considerare i permessi tramite analisi di robots.txt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EED9821A-3415-8237-630D-53A4CDDEB676}"/>
              </a:ext>
            </a:extLst>
          </p:cNvPr>
          <p:cNvSpPr/>
          <p:nvPr/>
        </p:nvSpPr>
        <p:spPr>
          <a:xfrm>
            <a:off x="3702697" y="2271955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Ranking fornito da vari algoritmi di similitudine quali per esempio cosine </a:t>
            </a:r>
            <a:r>
              <a:rPr lang="it-IT" dirty="0" err="1">
                <a:solidFill>
                  <a:schemeClr val="tx1"/>
                </a:solidFill>
              </a:rPr>
              <a:t>similarity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79004EE9-0ABC-A3A4-5160-44AA0112B34C}"/>
              </a:ext>
            </a:extLst>
          </p:cNvPr>
          <p:cNvSpPr/>
          <p:nvPr/>
        </p:nvSpPr>
        <p:spPr>
          <a:xfrm>
            <a:off x="3702697" y="2271955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Query per estrarre il testo più simile o estrarre la risposta direttamente dal testo</a:t>
            </a:r>
          </a:p>
        </p:txBody>
      </p:sp>
    </p:spTree>
    <p:extLst>
      <p:ext uri="{BB962C8B-B14F-4D97-AF65-F5344CB8AC3E}">
        <p14:creationId xmlns:p14="http://schemas.microsoft.com/office/powerpoint/2010/main" val="258873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5" grpId="0" animBg="1"/>
      <p:bldP spid="29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10" name="Immagine 9" descr="Immagine che contiene testo, Hardware del computer, Tastiera del computer, elettronica&#10;&#10;Descrizione generata automaticamente">
            <a:extLst>
              <a:ext uri="{FF2B5EF4-FFF2-40B4-BE49-F238E27FC236}">
                <a16:creationId xmlns:a16="http://schemas.microsoft.com/office/drawing/2014/main" id="{B1683E9E-0B8B-1BB0-9FC2-B03AB700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33" y="1096633"/>
            <a:ext cx="4664734" cy="4664734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BEF9EC50-2038-E633-9CE2-4D6131CE68E0}"/>
              </a:ext>
            </a:extLst>
          </p:cNvPr>
          <p:cNvSpPr txBox="1"/>
          <p:nvPr/>
        </p:nvSpPr>
        <p:spPr>
          <a:xfrm>
            <a:off x="2259236" y="654050"/>
            <a:ext cx="7673529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>
                <a:solidFill>
                  <a:srgbClr val="191919"/>
                </a:solidFill>
                <a:latin typeface="Aileron Ultra-Bold"/>
              </a:rPr>
              <a:t>EXAMPLE_SEARCH_ENGINE</a:t>
            </a:r>
            <a:endParaRPr lang="en-US" sz="2400" spc="71" dirty="0">
              <a:solidFill>
                <a:srgbClr val="191919"/>
              </a:solidFill>
              <a:latin typeface="Aileron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43606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6774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5485793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716283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7255303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9017361" y="2691850"/>
            <a:ext cx="1079723" cy="1079723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5400000">
            <a:off x="1992415" y="1749049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2" y="0"/>
                </a:lnTo>
                <a:lnTo>
                  <a:pt x="1482662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5400000">
            <a:off x="5531434" y="1749049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5400000">
            <a:off x="9063002" y="1749049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5400000">
            <a:off x="3761924" y="2725073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6"/>
                </a:lnTo>
                <a:lnTo>
                  <a:pt x="0" y="2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-5400000">
            <a:off x="7300944" y="2725073"/>
            <a:ext cx="988442" cy="1976883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2" y="0"/>
                </a:lnTo>
                <a:lnTo>
                  <a:pt x="1482662" y="2965326"/>
                </a:lnTo>
                <a:lnTo>
                  <a:pt x="0" y="2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178940" y="3033187"/>
            <a:ext cx="372810" cy="372214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6730377" y="3033187"/>
            <a:ext cx="372810" cy="372214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0243996" y="3033187"/>
            <a:ext cx="372810" cy="372214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4951390" y="3045605"/>
            <a:ext cx="372810" cy="372214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8490410" y="3045605"/>
            <a:ext cx="372810" cy="372214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400627" y="654050"/>
            <a:ext cx="7250055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>
                <a:solidFill>
                  <a:srgbClr val="191919"/>
                </a:solidFill>
                <a:latin typeface="Aileron Ultra-Bold"/>
              </a:rPr>
              <a:t>COSTRUIRE MOTORE DI RICERCA ON-PREMISE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71357" y="4080057"/>
            <a:ext cx="1696346" cy="1058040"/>
            <a:chOff x="0" y="-19050"/>
            <a:chExt cx="3392692" cy="211608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46149"/>
              <a:ext cx="3392692" cy="135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>
                  <a:solidFill>
                    <a:srgbClr val="191919"/>
                  </a:solidFill>
                  <a:latin typeface="Aileron"/>
                </a:rPr>
                <a:t>Ricerca informazioni tramite OSINT, SOCMINT, Terze parti o propri dati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Dati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441450" y="1259964"/>
            <a:ext cx="1696346" cy="1058040"/>
            <a:chOff x="0" y="-19050"/>
            <a:chExt cx="3392692" cy="211608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746149"/>
              <a:ext cx="3392692" cy="135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Salvataggio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informazioni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su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Database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nel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formato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desiderato</a:t>
              </a:r>
              <a:endParaRPr lang="en-US" sz="1200" spc="24" dirty="0">
                <a:solidFill>
                  <a:srgbClr val="191919"/>
                </a:solidFill>
                <a:latin typeface="Aileron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Indicizzazione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77482" y="4080057"/>
            <a:ext cx="1696346" cy="1519705"/>
            <a:chOff x="0" y="-19050"/>
            <a:chExt cx="3392692" cy="303941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746148"/>
              <a:ext cx="3392692" cy="2274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>
                  <a:solidFill>
                    <a:srgbClr val="191919"/>
                  </a:solidFill>
                  <a:latin typeface="Aileron"/>
                </a:rPr>
                <a:t>Categorizzare le informazioni per contenuti, quali classi, sentiment, keywords, entità o altro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Categorizzare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709050" y="4080057"/>
            <a:ext cx="1696346" cy="1288873"/>
            <a:chOff x="0" y="-19050"/>
            <a:chExt cx="3392692" cy="257774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746148"/>
              <a:ext cx="3392692" cy="1812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>
                  <a:solidFill>
                    <a:srgbClr val="191919"/>
                  </a:solidFill>
                  <a:latin typeface="Aileron"/>
                </a:rPr>
                <a:t>Creazione di alert automatici a seconda dei filtri d’interesse degli utenti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Alert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946991" y="1259964"/>
            <a:ext cx="1696346" cy="1288873"/>
            <a:chOff x="0" y="-19050"/>
            <a:chExt cx="3392692" cy="2577747"/>
          </a:xfrm>
        </p:grpSpPr>
        <p:sp>
          <p:nvSpPr>
            <p:cNvPr id="36" name="TextBox 36"/>
            <p:cNvSpPr txBox="1"/>
            <p:nvPr/>
          </p:nvSpPr>
          <p:spPr>
            <a:xfrm>
              <a:off x="0" y="746148"/>
              <a:ext cx="3392692" cy="1812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Dare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possibilità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all’utente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di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porre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domande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in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linguaggio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naturale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e/o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tramite</a:t>
              </a:r>
              <a:r>
                <a:rPr lang="en-US" sz="1200" spc="24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200" spc="24" dirty="0" err="1">
                  <a:solidFill>
                    <a:srgbClr val="191919"/>
                  </a:solidFill>
                  <a:latin typeface="Aileron"/>
                </a:rPr>
                <a:t>filtri</a:t>
              </a:r>
              <a:endParaRPr lang="en-US" sz="1200" spc="24" dirty="0">
                <a:solidFill>
                  <a:srgbClr val="191919"/>
                </a:solidFill>
                <a:latin typeface="Aileron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3392692" cy="51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600" spc="62">
                  <a:solidFill>
                    <a:srgbClr val="191919"/>
                  </a:solidFill>
                  <a:latin typeface="Aileron Bold"/>
                </a:rPr>
                <a:t>Query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9359321" y="2955889"/>
            <a:ext cx="398803" cy="398803"/>
          </a:xfrm>
          <a:custGeom>
            <a:avLst/>
            <a:gdLst/>
            <a:ahLst/>
            <a:cxnLst/>
            <a:rect l="l" t="t" r="r" b="b"/>
            <a:pathLst>
              <a:path w="598205" h="598205">
                <a:moveTo>
                  <a:pt x="0" y="0"/>
                </a:moveTo>
                <a:lnTo>
                  <a:pt x="598205" y="0"/>
                </a:lnTo>
                <a:lnTo>
                  <a:pt x="598205" y="598205"/>
                </a:lnTo>
                <a:lnTo>
                  <a:pt x="0" y="5982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9" name="Freeform 39"/>
          <p:cNvSpPr/>
          <p:nvPr/>
        </p:nvSpPr>
        <p:spPr>
          <a:xfrm>
            <a:off x="4025051" y="3000618"/>
            <a:ext cx="462187" cy="462187"/>
          </a:xfrm>
          <a:custGeom>
            <a:avLst/>
            <a:gdLst/>
            <a:ahLst/>
            <a:cxnLst/>
            <a:rect l="l" t="t" r="r" b="b"/>
            <a:pathLst>
              <a:path w="693280" h="693280">
                <a:moveTo>
                  <a:pt x="0" y="0"/>
                </a:moveTo>
                <a:lnTo>
                  <a:pt x="693280" y="0"/>
                </a:lnTo>
                <a:lnTo>
                  <a:pt x="693280" y="693280"/>
                </a:lnTo>
                <a:lnTo>
                  <a:pt x="0" y="6932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0" name="Freeform 40"/>
          <p:cNvSpPr/>
          <p:nvPr/>
        </p:nvSpPr>
        <p:spPr>
          <a:xfrm>
            <a:off x="5776578" y="2996964"/>
            <a:ext cx="498153" cy="498153"/>
          </a:xfrm>
          <a:custGeom>
            <a:avLst/>
            <a:gdLst/>
            <a:ahLst/>
            <a:cxnLst/>
            <a:rect l="l" t="t" r="r" b="b"/>
            <a:pathLst>
              <a:path w="747230" h="747230">
                <a:moveTo>
                  <a:pt x="0" y="0"/>
                </a:moveTo>
                <a:lnTo>
                  <a:pt x="747230" y="0"/>
                </a:lnTo>
                <a:lnTo>
                  <a:pt x="747230" y="747230"/>
                </a:lnTo>
                <a:lnTo>
                  <a:pt x="0" y="7472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1" name="Freeform 41"/>
          <p:cNvSpPr/>
          <p:nvPr/>
        </p:nvSpPr>
        <p:spPr>
          <a:xfrm>
            <a:off x="2220129" y="2955888"/>
            <a:ext cx="462187" cy="462187"/>
          </a:xfrm>
          <a:custGeom>
            <a:avLst/>
            <a:gdLst/>
            <a:ahLst/>
            <a:cxnLst/>
            <a:rect l="l" t="t" r="r" b="b"/>
            <a:pathLst>
              <a:path w="693280" h="693280">
                <a:moveTo>
                  <a:pt x="0" y="0"/>
                </a:moveTo>
                <a:lnTo>
                  <a:pt x="693279" y="0"/>
                </a:lnTo>
                <a:lnTo>
                  <a:pt x="693279" y="693280"/>
                </a:lnTo>
                <a:lnTo>
                  <a:pt x="0" y="69328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2" name="Freeform 42"/>
          <p:cNvSpPr/>
          <p:nvPr/>
        </p:nvSpPr>
        <p:spPr>
          <a:xfrm>
            <a:off x="7599288" y="3015961"/>
            <a:ext cx="431503" cy="431503"/>
          </a:xfrm>
          <a:custGeom>
            <a:avLst/>
            <a:gdLst/>
            <a:ahLst/>
            <a:cxnLst/>
            <a:rect l="l" t="t" r="r" b="b"/>
            <a:pathLst>
              <a:path w="647255" h="647255">
                <a:moveTo>
                  <a:pt x="0" y="0"/>
                </a:moveTo>
                <a:lnTo>
                  <a:pt x="647255" y="0"/>
                </a:lnTo>
                <a:lnTo>
                  <a:pt x="647255" y="647254"/>
                </a:lnTo>
                <a:lnTo>
                  <a:pt x="0" y="64725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62C9749A-9D54-CC34-CD55-3D20D5FA946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8094" y="1492582"/>
            <a:ext cx="3863328" cy="4492241"/>
          </a:xfrm>
          <a:custGeom>
            <a:avLst/>
            <a:gdLst/>
            <a:ahLst/>
            <a:cxnLst/>
            <a:rect l="l" t="t" r="r" b="b"/>
            <a:pathLst>
              <a:path w="5794992" h="6738362">
                <a:moveTo>
                  <a:pt x="0" y="0"/>
                </a:moveTo>
                <a:lnTo>
                  <a:pt x="5794991" y="0"/>
                </a:lnTo>
                <a:lnTo>
                  <a:pt x="5794991" y="6738362"/>
                </a:lnTo>
                <a:lnTo>
                  <a:pt x="0" y="6738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3464771" y="2153650"/>
            <a:ext cx="8862384" cy="666612"/>
          </a:xfrm>
          <a:prstGeom prst="rect">
            <a:avLst/>
          </a:prstGeom>
          <a:solidFill>
            <a:srgbClr val="2C92D5">
              <a:alpha val="60000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>
            <a:off x="3591771" y="4908970"/>
            <a:ext cx="8735384" cy="666612"/>
          </a:xfrm>
          <a:prstGeom prst="rect">
            <a:avLst/>
          </a:prstGeom>
          <a:solidFill>
            <a:srgbClr val="86EAE9">
              <a:alpha val="14902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685801" y="4908970"/>
            <a:ext cx="4427915" cy="666612"/>
            <a:chOff x="0" y="0"/>
            <a:chExt cx="8427433" cy="1268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27433" cy="1268730"/>
            </a:xfrm>
            <a:custGeom>
              <a:avLst/>
              <a:gdLst/>
              <a:ahLst/>
              <a:cxnLst/>
              <a:rect l="l" t="t" r="r" b="b"/>
              <a:pathLst>
                <a:path w="8427433" h="1268730">
                  <a:moveTo>
                    <a:pt x="735330" y="0"/>
                  </a:moveTo>
                  <a:lnTo>
                    <a:pt x="0" y="1268730"/>
                  </a:lnTo>
                  <a:lnTo>
                    <a:pt x="8427433" y="1268730"/>
                  </a:lnTo>
                  <a:lnTo>
                    <a:pt x="7692103" y="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AutoShape 7"/>
          <p:cNvSpPr/>
          <p:nvPr/>
        </p:nvSpPr>
        <p:spPr>
          <a:xfrm>
            <a:off x="3464771" y="3990530"/>
            <a:ext cx="8862384" cy="666612"/>
          </a:xfrm>
          <a:prstGeom prst="rect">
            <a:avLst/>
          </a:prstGeom>
          <a:solidFill>
            <a:srgbClr val="3EDAD8">
              <a:alpha val="2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1049044" y="3990530"/>
            <a:ext cx="3701429" cy="666612"/>
            <a:chOff x="0" y="0"/>
            <a:chExt cx="7044748" cy="12687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44748" cy="1268730"/>
            </a:xfrm>
            <a:custGeom>
              <a:avLst/>
              <a:gdLst/>
              <a:ahLst/>
              <a:cxnLst/>
              <a:rect l="l" t="t" r="r" b="b"/>
              <a:pathLst>
                <a:path w="7044748" h="1268730">
                  <a:moveTo>
                    <a:pt x="735330" y="0"/>
                  </a:moveTo>
                  <a:lnTo>
                    <a:pt x="0" y="1268730"/>
                  </a:lnTo>
                  <a:lnTo>
                    <a:pt x="7044748" y="1268730"/>
                  </a:lnTo>
                  <a:lnTo>
                    <a:pt x="6309418" y="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3464771" y="3072090"/>
            <a:ext cx="8862384" cy="666612"/>
          </a:xfrm>
          <a:prstGeom prst="rect">
            <a:avLst/>
          </a:prstGeom>
          <a:solidFill>
            <a:srgbClr val="37C9EF">
              <a:alpha val="40000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1" name="Group 11"/>
          <p:cNvGrpSpPr/>
          <p:nvPr/>
        </p:nvGrpSpPr>
        <p:grpSpPr>
          <a:xfrm>
            <a:off x="1434555" y="3072090"/>
            <a:ext cx="2930407" cy="666612"/>
            <a:chOff x="0" y="0"/>
            <a:chExt cx="5577299" cy="12687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77299" cy="1268730"/>
            </a:xfrm>
            <a:custGeom>
              <a:avLst/>
              <a:gdLst/>
              <a:ahLst/>
              <a:cxnLst/>
              <a:rect l="l" t="t" r="r" b="b"/>
              <a:pathLst>
                <a:path w="5577299" h="1268730">
                  <a:moveTo>
                    <a:pt x="735330" y="0"/>
                  </a:moveTo>
                  <a:lnTo>
                    <a:pt x="0" y="1268730"/>
                  </a:lnTo>
                  <a:lnTo>
                    <a:pt x="5577299" y="1268730"/>
                  </a:lnTo>
                  <a:lnTo>
                    <a:pt x="4841970" y="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0428" y="2153650"/>
            <a:ext cx="2178661" cy="666612"/>
            <a:chOff x="0" y="0"/>
            <a:chExt cx="4146537" cy="12687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46537" cy="1268730"/>
            </a:xfrm>
            <a:custGeom>
              <a:avLst/>
              <a:gdLst/>
              <a:ahLst/>
              <a:cxnLst/>
              <a:rect l="l" t="t" r="r" b="b"/>
              <a:pathLst>
                <a:path w="4146537" h="1268730">
                  <a:moveTo>
                    <a:pt x="735330" y="0"/>
                  </a:moveTo>
                  <a:lnTo>
                    <a:pt x="0" y="1268730"/>
                  </a:lnTo>
                  <a:lnTo>
                    <a:pt x="4146537" y="1268730"/>
                  </a:lnTo>
                  <a:lnTo>
                    <a:pt x="3411207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177025" y="2323973"/>
            <a:ext cx="507917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2023 - Ricerche tramite IA Generativa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7388" y="2319316"/>
            <a:ext cx="1784741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800" spc="135" dirty="0">
                <a:solidFill>
                  <a:srgbClr val="FFFFFF"/>
                </a:solidFill>
                <a:latin typeface="Aileron Bold"/>
              </a:rPr>
              <a:t>GENERATIVA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07388" y="3237756"/>
            <a:ext cx="1784741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800" spc="135">
                <a:solidFill>
                  <a:srgbClr val="FFFFFF"/>
                </a:solidFill>
                <a:latin typeface="Aileron Bold"/>
              </a:rPr>
              <a:t>SEMANTICA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2491" y="4156196"/>
            <a:ext cx="2554534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800" spc="135">
                <a:solidFill>
                  <a:srgbClr val="FFFFFF"/>
                </a:solidFill>
                <a:latin typeface="Aileron Bold"/>
              </a:rPr>
              <a:t>FILTRI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5767" y="5074636"/>
            <a:ext cx="3127982" cy="30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800" spc="135">
                <a:solidFill>
                  <a:srgbClr val="FFFFFF"/>
                </a:solidFill>
                <a:latin typeface="Aileron Bold"/>
              </a:rPr>
              <a:t>KEYWORDS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65206" y="3231406"/>
            <a:ext cx="507917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13538A"/>
                </a:solidFill>
                <a:latin typeface="Aileron"/>
              </a:rPr>
              <a:t>2013 - Ricerche per semantica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66165" y="4160853"/>
            <a:ext cx="507917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13538A"/>
                </a:solidFill>
                <a:latin typeface="Aileron"/>
              </a:rPr>
              <a:t>1994 - Ricerche con comandi avanzati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88798" y="5079293"/>
            <a:ext cx="507917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13538A"/>
                </a:solidFill>
                <a:latin typeface="Aileron"/>
              </a:rPr>
              <a:t>1990 - Ricerche per Keywords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47620" y="654050"/>
            <a:ext cx="6896761" cy="37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400" spc="71">
                <a:solidFill>
                  <a:srgbClr val="191919"/>
                </a:solidFill>
                <a:latin typeface="Aileron Heavy"/>
              </a:rPr>
              <a:t>MODELLI DI RICERCA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3CCD87B-8F98-747A-7FA0-F7FE10CA9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0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478701" y="1240926"/>
            <a:ext cx="2520820" cy="551320"/>
            <a:chOff x="0" y="0"/>
            <a:chExt cx="11091952" cy="24258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6900" y="3127498"/>
            <a:ext cx="713849" cy="587082"/>
            <a:chOff x="0" y="0"/>
            <a:chExt cx="3141031" cy="2583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66900" y="4265900"/>
            <a:ext cx="713849" cy="587082"/>
            <a:chOff x="0" y="0"/>
            <a:chExt cx="3141031" cy="25832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66900" y="5404302"/>
            <a:ext cx="713849" cy="587082"/>
            <a:chOff x="0" y="0"/>
            <a:chExt cx="3141031" cy="25832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66900" y="1989096"/>
            <a:ext cx="713849" cy="587082"/>
            <a:chOff x="0" y="0"/>
            <a:chExt cx="3141031" cy="25832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57127" y="1992472"/>
            <a:ext cx="713849" cy="587082"/>
            <a:chOff x="0" y="0"/>
            <a:chExt cx="3141031" cy="25832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57127" y="3130874"/>
            <a:ext cx="713849" cy="587082"/>
            <a:chOff x="0" y="0"/>
            <a:chExt cx="3141031" cy="25832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57127" y="4269276"/>
            <a:ext cx="713849" cy="587082"/>
            <a:chOff x="0" y="0"/>
            <a:chExt cx="3141031" cy="25832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57127" y="5411054"/>
            <a:ext cx="713849" cy="587082"/>
            <a:chOff x="0" y="0"/>
            <a:chExt cx="3141031" cy="25832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41032" cy="2583240"/>
            </a:xfrm>
            <a:custGeom>
              <a:avLst/>
              <a:gdLst/>
              <a:ahLst/>
              <a:cxnLst/>
              <a:rect l="l" t="t" r="r" b="b"/>
              <a:pathLst>
                <a:path w="3141032" h="2583240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2781814" y="2200141"/>
            <a:ext cx="586632" cy="178497"/>
            <a:chOff x="0" y="0"/>
            <a:chExt cx="1907456" cy="580390"/>
          </a:xfrm>
        </p:grpSpPr>
        <p:sp>
          <p:nvSpPr>
            <p:cNvPr id="26" name="Freeform 26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2781814" y="3342727"/>
            <a:ext cx="586632" cy="178497"/>
            <a:chOff x="0" y="0"/>
            <a:chExt cx="1907456" cy="580390"/>
          </a:xfrm>
        </p:grpSpPr>
        <p:sp>
          <p:nvSpPr>
            <p:cNvPr id="29" name="Freeform 29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2781814" y="4485313"/>
            <a:ext cx="586632" cy="178497"/>
            <a:chOff x="0" y="0"/>
            <a:chExt cx="1907456" cy="580390"/>
          </a:xfrm>
        </p:grpSpPr>
        <p:sp>
          <p:nvSpPr>
            <p:cNvPr id="32" name="Freeform 32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2781814" y="5627899"/>
            <a:ext cx="586632" cy="178497"/>
            <a:chOff x="0" y="0"/>
            <a:chExt cx="1907456" cy="580390"/>
          </a:xfrm>
        </p:grpSpPr>
        <p:sp>
          <p:nvSpPr>
            <p:cNvPr id="35" name="Freeform 35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758299" y="5631275"/>
            <a:ext cx="586632" cy="178497"/>
            <a:chOff x="0" y="0"/>
            <a:chExt cx="1907456" cy="580390"/>
          </a:xfrm>
        </p:grpSpPr>
        <p:sp>
          <p:nvSpPr>
            <p:cNvPr id="38" name="Freeform 38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758299" y="4488689"/>
            <a:ext cx="586632" cy="178497"/>
            <a:chOff x="0" y="0"/>
            <a:chExt cx="1907456" cy="580390"/>
          </a:xfrm>
        </p:grpSpPr>
        <p:sp>
          <p:nvSpPr>
            <p:cNvPr id="41" name="Freeform 41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758299" y="3346103"/>
            <a:ext cx="586632" cy="178497"/>
            <a:chOff x="0" y="0"/>
            <a:chExt cx="1907456" cy="580390"/>
          </a:xfrm>
        </p:grpSpPr>
        <p:sp>
          <p:nvSpPr>
            <p:cNvPr id="44" name="Freeform 44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758299" y="2203517"/>
            <a:ext cx="586632" cy="178497"/>
            <a:chOff x="0" y="0"/>
            <a:chExt cx="1907456" cy="580390"/>
          </a:xfrm>
        </p:grpSpPr>
        <p:sp>
          <p:nvSpPr>
            <p:cNvPr id="47" name="Freeform 47"/>
            <p:cNvSpPr/>
            <p:nvPr/>
          </p:nvSpPr>
          <p:spPr>
            <a:xfrm>
              <a:off x="1494706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-2540"/>
              <a:ext cx="1907456" cy="582930"/>
            </a:xfrm>
            <a:custGeom>
              <a:avLst/>
              <a:gdLst/>
              <a:ahLst/>
              <a:cxnLst/>
              <a:rect l="l" t="t" r="r" b="b"/>
              <a:pathLst>
                <a:path w="1907456" h="582930">
                  <a:moveTo>
                    <a:pt x="1890946" y="261620"/>
                  </a:moveTo>
                  <a:lnTo>
                    <a:pt x="1516296" y="8890"/>
                  </a:lnTo>
                  <a:cubicBezTo>
                    <a:pt x="1504867" y="1270"/>
                    <a:pt x="1489626" y="0"/>
                    <a:pt x="1476926" y="6350"/>
                  </a:cubicBezTo>
                  <a:cubicBezTo>
                    <a:pt x="1464226" y="12700"/>
                    <a:pt x="1456606" y="25400"/>
                    <a:pt x="1456606" y="39370"/>
                  </a:cubicBezTo>
                  <a:lnTo>
                    <a:pt x="1456606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56606" y="330200"/>
                  </a:lnTo>
                  <a:lnTo>
                    <a:pt x="1456606" y="544830"/>
                  </a:lnTo>
                  <a:cubicBezTo>
                    <a:pt x="1456606" y="558800"/>
                    <a:pt x="1464226" y="571500"/>
                    <a:pt x="1476926" y="577850"/>
                  </a:cubicBezTo>
                  <a:cubicBezTo>
                    <a:pt x="1482006" y="580390"/>
                    <a:pt x="1488356" y="582930"/>
                    <a:pt x="1494706" y="582930"/>
                  </a:cubicBezTo>
                  <a:cubicBezTo>
                    <a:pt x="1502326" y="582930"/>
                    <a:pt x="1509946" y="580390"/>
                    <a:pt x="1516296" y="576580"/>
                  </a:cubicBezTo>
                  <a:lnTo>
                    <a:pt x="1890946" y="323850"/>
                  </a:lnTo>
                  <a:cubicBezTo>
                    <a:pt x="1901106" y="316230"/>
                    <a:pt x="1907456" y="304800"/>
                    <a:pt x="1907456" y="292100"/>
                  </a:cubicBezTo>
                  <a:cubicBezTo>
                    <a:pt x="1907456" y="279400"/>
                    <a:pt x="1901106" y="267970"/>
                    <a:pt x="1890946" y="261620"/>
                  </a:cubicBezTo>
                  <a:close/>
                  <a:moveTo>
                    <a:pt x="1532806" y="473710"/>
                  </a:moveTo>
                  <a:lnTo>
                    <a:pt x="1532806" y="111760"/>
                  </a:lnTo>
                  <a:lnTo>
                    <a:pt x="1800776" y="292100"/>
                  </a:lnTo>
                  <a:lnTo>
                    <a:pt x="1532806" y="47371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153641" y="1240926"/>
            <a:ext cx="2520820" cy="551320"/>
            <a:chOff x="0" y="0"/>
            <a:chExt cx="11091952" cy="242588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808527" y="1992472"/>
            <a:ext cx="2520820" cy="551320"/>
            <a:chOff x="0" y="0"/>
            <a:chExt cx="11091952" cy="242588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773806" y="3148755"/>
            <a:ext cx="2520820" cy="551320"/>
            <a:chOff x="0" y="0"/>
            <a:chExt cx="11091952" cy="242588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4808527" y="4298901"/>
            <a:ext cx="2520820" cy="551320"/>
            <a:chOff x="0" y="0"/>
            <a:chExt cx="11091952" cy="242588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4836363" y="5429630"/>
            <a:ext cx="2520820" cy="551320"/>
            <a:chOff x="0" y="0"/>
            <a:chExt cx="11091952" cy="242588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1091952" cy="2425884"/>
            </a:xfrm>
            <a:custGeom>
              <a:avLst/>
              <a:gdLst/>
              <a:ahLst/>
              <a:cxnLst/>
              <a:rect l="l" t="t" r="r" b="b"/>
              <a:pathLst>
                <a:path w="11091952" h="2425884">
                  <a:moveTo>
                    <a:pt x="10967492" y="2425884"/>
                  </a:moveTo>
                  <a:lnTo>
                    <a:pt x="124460" y="2425884"/>
                  </a:lnTo>
                  <a:cubicBezTo>
                    <a:pt x="55880" y="2425884"/>
                    <a:pt x="0" y="2370004"/>
                    <a:pt x="0" y="2301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67492" y="0"/>
                  </a:lnTo>
                  <a:cubicBezTo>
                    <a:pt x="11036072" y="0"/>
                    <a:pt x="11091952" y="55880"/>
                    <a:pt x="11091952" y="124460"/>
                  </a:cubicBezTo>
                  <a:lnTo>
                    <a:pt x="11091952" y="2301424"/>
                  </a:lnTo>
                  <a:cubicBezTo>
                    <a:pt x="11091952" y="2370004"/>
                    <a:pt x="11036072" y="2425884"/>
                    <a:pt x="10967492" y="2425884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2708969" y="1367742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SEMANTICA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86574" y="3274989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>
                <a:solidFill>
                  <a:srgbClr val="191919"/>
                </a:solidFill>
                <a:latin typeface="Aileron"/>
              </a:rPr>
              <a:t>Robusta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86574" y="4413390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Moderata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686574" y="5551792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Dinamica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686574" y="2136587"/>
            <a:ext cx="1826043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Avanzata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655577" y="2146716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Profonda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9655577" y="3285118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 dirty="0">
                <a:solidFill>
                  <a:srgbClr val="191919"/>
                </a:solidFill>
                <a:latin typeface="Aileron"/>
              </a:rPr>
              <a:t>Robusta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655577" y="4423519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333" spc="67">
                <a:solidFill>
                  <a:srgbClr val="191919"/>
                </a:solidFill>
                <a:latin typeface="Aileron"/>
              </a:rPr>
              <a:t>Lenta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655577" y="5565297"/>
            <a:ext cx="1851397" cy="23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1333" spc="67" dirty="0" err="1">
                <a:solidFill>
                  <a:srgbClr val="191919"/>
                </a:solidFill>
                <a:latin typeface="Aileron"/>
              </a:rPr>
              <a:t>Flessibile</a:t>
            </a:r>
            <a:endParaRPr lang="en-US" sz="1333" spc="67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7383910" y="1367742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GENERATIVA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038796" y="2119288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COMPRENSIONE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04075" y="3275571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 dirty="0">
                <a:solidFill>
                  <a:srgbClr val="FFFFFF"/>
                </a:solidFill>
                <a:latin typeface="Aileron Bold"/>
              </a:rPr>
              <a:t>AMBIGUITÀ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38796" y="4425718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VELOCITÀ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066632" y="5556446"/>
            <a:ext cx="1990840" cy="27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ADATTABILITÀ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880552" y="617217"/>
            <a:ext cx="8430896" cy="726133"/>
            <a:chOff x="0" y="-76200"/>
            <a:chExt cx="16861792" cy="1452265"/>
          </a:xfrm>
        </p:grpSpPr>
        <p:sp>
          <p:nvSpPr>
            <p:cNvPr id="74" name="TextBox 74"/>
            <p:cNvSpPr txBox="1"/>
            <p:nvPr/>
          </p:nvSpPr>
          <p:spPr>
            <a:xfrm>
              <a:off x="15652" y="-76200"/>
              <a:ext cx="16846140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DIFFERENZE RICERCA SEMANTICA E IA GENERATIVA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8293153" y="2071536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600595" y="2071536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 dirty="0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293154" y="4367909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615881" y="5501246"/>
            <a:ext cx="246459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✖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293153" y="3224443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583491" y="4381341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 dirty="0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297816" y="5501246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  <p:pic>
        <p:nvPicPr>
          <p:cNvPr id="84" name="Immagine 83">
            <a:extLst>
              <a:ext uri="{FF2B5EF4-FFF2-40B4-BE49-F238E27FC236}">
                <a16:creationId xmlns:a16="http://schemas.microsoft.com/office/drawing/2014/main" id="{5D105D5F-C177-6A4B-889B-1585EC78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TextBox 82">
            <a:extLst>
              <a:ext uri="{FF2B5EF4-FFF2-40B4-BE49-F238E27FC236}">
                <a16:creationId xmlns:a16="http://schemas.microsoft.com/office/drawing/2014/main" id="{83CB6229-E9CC-D999-C2A2-E247B4D4CE5A}"/>
              </a:ext>
            </a:extLst>
          </p:cNvPr>
          <p:cNvSpPr txBox="1"/>
          <p:nvPr/>
        </p:nvSpPr>
        <p:spPr>
          <a:xfrm>
            <a:off x="3589120" y="3266509"/>
            <a:ext cx="241796" cy="34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66" spc="88" dirty="0">
                <a:solidFill>
                  <a:srgbClr val="FFFFFF"/>
                </a:solidFill>
                <a:ea typeface="Aileron Bold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6867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76" grpId="0"/>
      <p:bldP spid="77" grpId="0"/>
      <p:bldP spid="79" grpId="0"/>
      <p:bldP spid="80" grpId="0"/>
      <p:bldP spid="81" grpId="0"/>
      <p:bldP spid="82" grpId="0"/>
      <p:bldP spid="83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PRODOTTI DI IA GENERATIVA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753E9F8-C7B1-AB93-2CBE-9E82408AACA4}"/>
              </a:ext>
            </a:extLst>
          </p:cNvPr>
          <p:cNvSpPr txBox="1">
            <a:spLocks/>
          </p:cNvSpPr>
          <p:nvPr/>
        </p:nvSpPr>
        <p:spPr>
          <a:xfrm>
            <a:off x="1849598" y="2565146"/>
            <a:ext cx="9573208" cy="1727707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OpenAI			ChatGPT				</a:t>
            </a:r>
            <a:r>
              <a:rPr lang="it-IT" sz="1800" dirty="0">
                <a:cs typeface="Times New Roman"/>
                <a:hlinkClick r:id="rId3"/>
              </a:rPr>
              <a:t>https://openai.com/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Google			Bard					</a:t>
            </a:r>
            <a:r>
              <a:rPr lang="it-IT" sz="1800" dirty="0">
                <a:cs typeface="Times New Roman"/>
                <a:hlinkClick r:id="rId4"/>
              </a:rPr>
              <a:t>https://bard.google.com/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Microsoft			Bing					</a:t>
            </a:r>
            <a:r>
              <a:rPr lang="it-IT" sz="1800" dirty="0">
                <a:cs typeface="Times New Roman"/>
                <a:hlinkClick r:id="rId5"/>
              </a:rPr>
              <a:t>https://www.bing.com/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HuggingFace</a:t>
            </a:r>
            <a:r>
              <a:rPr lang="it-IT" sz="1800" dirty="0">
                <a:cs typeface="Times New Roman"/>
              </a:rPr>
              <a:t>		</a:t>
            </a:r>
            <a:r>
              <a:rPr lang="it-IT" sz="1800" dirty="0" err="1">
                <a:cs typeface="Times New Roman"/>
              </a:rPr>
              <a:t>HuggingChat</a:t>
            </a:r>
            <a:r>
              <a:rPr lang="it-IT" sz="1800" dirty="0">
                <a:cs typeface="Times New Roman"/>
              </a:rPr>
              <a:t>				</a:t>
            </a:r>
            <a:r>
              <a:rPr lang="it-IT" sz="1800" dirty="0">
                <a:cs typeface="Times New Roman"/>
                <a:hlinkClick r:id="rId6"/>
              </a:rPr>
              <a:t>https://huggingface.co/chat/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GitHub			GitHub </a:t>
            </a:r>
            <a:r>
              <a:rPr lang="it-IT" sz="1800" dirty="0" err="1">
                <a:cs typeface="Times New Roman"/>
              </a:rPr>
              <a:t>Copilot</a:t>
            </a:r>
            <a:r>
              <a:rPr lang="it-IT" sz="1800" dirty="0">
                <a:cs typeface="Times New Roman"/>
              </a:rPr>
              <a:t> X			</a:t>
            </a:r>
            <a:r>
              <a:rPr lang="it-IT" sz="1800" dirty="0">
                <a:cs typeface="Times New Roman"/>
                <a:hlinkClick r:id="rId7"/>
              </a:rPr>
              <a:t>https://github.com/features/copilot</a:t>
            </a: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dirty="0">
              <a:cs typeface="Times New Roman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615D212-D950-32A2-BDB7-3DA2D683FD57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Migliore in generazione testi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Ottima comprensione e analisi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Upgrade ChatGPT Plus e Enterprise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Fornisce API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Connessione con DALL-E 3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Ricerca Web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Numerosi Plugin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13600EA-7822-0153-738F-B4EDEFD756A2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Migliore per scrivere codice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Miglior precisione e ricerche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Connessione con Google Lens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Ricerca Web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9B3D605-E17D-465A-4F18-43E363155F95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Migliore per ricercare informazioni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Utilizza GPT-4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8B56851-76DB-DCFB-7EB6-3F4790DE3F62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Open-Source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Ricerca sul Web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7B4F91C-5D60-F9F4-FBFB-60345297CFFD}"/>
              </a:ext>
            </a:extLst>
          </p:cNvPr>
          <p:cNvSpPr/>
          <p:nvPr/>
        </p:nvSpPr>
        <p:spPr>
          <a:xfrm>
            <a:off x="3702698" y="2085391"/>
            <a:ext cx="4786604" cy="2687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Dedicato a scrivere codice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Utilizza GPT-4</a:t>
            </a:r>
          </a:p>
        </p:txBody>
      </p:sp>
    </p:spTree>
    <p:extLst>
      <p:ext uri="{BB962C8B-B14F-4D97-AF65-F5344CB8AC3E}">
        <p14:creationId xmlns:p14="http://schemas.microsoft.com/office/powerpoint/2010/main" val="241588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/>
          <p:nvPr/>
        </p:nvGrpSpPr>
        <p:grpSpPr>
          <a:xfrm>
            <a:off x="1576782" y="647700"/>
            <a:ext cx="9108170" cy="726133"/>
            <a:chOff x="0" y="-76200"/>
            <a:chExt cx="18216340" cy="1452265"/>
          </a:xfrm>
        </p:grpSpPr>
        <p:sp>
          <p:nvSpPr>
            <p:cNvPr id="33" name="TextBox 33"/>
            <p:cNvSpPr txBox="1"/>
            <p:nvPr/>
          </p:nvSpPr>
          <p:spPr>
            <a:xfrm>
              <a:off x="16912" y="-76200"/>
              <a:ext cx="18199428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MODELLI DI IA GENERATIVA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899267"/>
              <a:ext cx="18199426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8C4EE13B-C980-0B08-8EEB-E6FB5749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753E9F8-C7B1-AB93-2CBE-9E82408AACA4}"/>
              </a:ext>
            </a:extLst>
          </p:cNvPr>
          <p:cNvSpPr txBox="1">
            <a:spLocks/>
          </p:cNvSpPr>
          <p:nvPr/>
        </p:nvSpPr>
        <p:spPr>
          <a:xfrm>
            <a:off x="1818438" y="2234295"/>
            <a:ext cx="8564714" cy="2389409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GPT-3.5 &amp; GPT-4				OpenAI (ChatGPT)			Proprietario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Palm					Google (BARD)			Open-Source(*)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Llama</a:t>
            </a:r>
            <a:r>
              <a:rPr lang="it-IT" sz="1800" dirty="0">
                <a:cs typeface="Times New Roman"/>
              </a:rPr>
              <a:t>					Meta	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Falcon					</a:t>
            </a:r>
            <a:r>
              <a:rPr lang="it-IT" sz="1800" dirty="0" err="1">
                <a:cs typeface="Times New Roman"/>
              </a:rPr>
              <a:t>HuggingFace</a:t>
            </a:r>
            <a:r>
              <a:rPr lang="it-IT" sz="1800" dirty="0">
                <a:cs typeface="Times New Roman"/>
              </a:rPr>
              <a:t>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 err="1">
                <a:cs typeface="Times New Roman"/>
              </a:rPr>
              <a:t>StableLM</a:t>
            </a:r>
            <a:r>
              <a:rPr lang="it-IT" sz="1800" dirty="0">
                <a:cs typeface="Times New Roman"/>
              </a:rPr>
              <a:t>					</a:t>
            </a:r>
            <a:r>
              <a:rPr lang="it-IT" sz="1800" dirty="0" err="1">
                <a:cs typeface="Times New Roman"/>
              </a:rPr>
              <a:t>Stability</a:t>
            </a:r>
            <a:r>
              <a:rPr lang="it-IT" sz="1800" dirty="0">
                <a:cs typeface="Times New Roman"/>
              </a:rPr>
              <a:t> AI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Alpaca					Standford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r>
              <a:rPr lang="it-IT" sz="1800" dirty="0">
                <a:cs typeface="Times New Roman"/>
              </a:rPr>
              <a:t>MPT					</a:t>
            </a:r>
            <a:r>
              <a:rPr lang="it-IT" sz="1800" dirty="0" err="1">
                <a:cs typeface="Times New Roman"/>
              </a:rPr>
              <a:t>MosaicML</a:t>
            </a:r>
            <a:r>
              <a:rPr lang="it-IT" sz="1800" dirty="0">
                <a:cs typeface="Times New Roman"/>
              </a:rPr>
              <a:t>				Open-Source</a:t>
            </a: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sz="1800" dirty="0">
              <a:cs typeface="Times New Roman"/>
            </a:endParaRPr>
          </a:p>
          <a:p>
            <a:pPr marL="235585" indent="-235585" fontAlgn="auto">
              <a:spcAft>
                <a:spcPts val="0"/>
              </a:spcAft>
              <a:buFont typeface="Arial" pitchFamily="34" charset="0"/>
              <a:buAutoNum type="arabicPeriod"/>
            </a:pPr>
            <a:endParaRPr lang="it-IT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96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39145" y="1924531"/>
            <a:ext cx="1356855" cy="13568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>
                <a:alpha val="89804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533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6499" y="1838303"/>
            <a:ext cx="2115955" cy="21159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533"/>
            </a:p>
          </p:txBody>
        </p:sp>
      </p:grpSp>
      <p:sp>
        <p:nvSpPr>
          <p:cNvPr id="8" name="Freeform 8"/>
          <p:cNvSpPr/>
          <p:nvPr/>
        </p:nvSpPr>
        <p:spPr>
          <a:xfrm rot="848094">
            <a:off x="6491571" y="4605769"/>
            <a:ext cx="1891147" cy="179659"/>
          </a:xfrm>
          <a:custGeom>
            <a:avLst/>
            <a:gdLst/>
            <a:ahLst/>
            <a:cxnLst/>
            <a:rect l="l" t="t" r="r" b="b"/>
            <a:pathLst>
              <a:path w="2836721" h="269488">
                <a:moveTo>
                  <a:pt x="0" y="0"/>
                </a:moveTo>
                <a:lnTo>
                  <a:pt x="2836720" y="0"/>
                </a:lnTo>
                <a:lnTo>
                  <a:pt x="2836720" y="269489"/>
                </a:lnTo>
                <a:lnTo>
                  <a:pt x="0" y="26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9" name="Group 9"/>
          <p:cNvGrpSpPr/>
          <p:nvPr/>
        </p:nvGrpSpPr>
        <p:grpSpPr>
          <a:xfrm>
            <a:off x="4876333" y="3179297"/>
            <a:ext cx="1749493" cy="17494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88C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533"/>
            </a:p>
          </p:txBody>
        </p:sp>
      </p:grpSp>
      <p:sp>
        <p:nvSpPr>
          <p:cNvPr id="12" name="Freeform 12"/>
          <p:cNvSpPr/>
          <p:nvPr/>
        </p:nvSpPr>
        <p:spPr>
          <a:xfrm rot="7966675">
            <a:off x="3399217" y="4211223"/>
            <a:ext cx="1238086" cy="179659"/>
          </a:xfrm>
          <a:custGeom>
            <a:avLst/>
            <a:gdLst/>
            <a:ahLst/>
            <a:cxnLst/>
            <a:rect l="l" t="t" r="r" b="b"/>
            <a:pathLst>
              <a:path w="1857129" h="269488">
                <a:moveTo>
                  <a:pt x="0" y="0"/>
                </a:moveTo>
                <a:lnTo>
                  <a:pt x="1857129" y="0"/>
                </a:lnTo>
                <a:lnTo>
                  <a:pt x="1857129" y="269488"/>
                </a:lnTo>
                <a:lnTo>
                  <a:pt x="0" y="26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747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3" name="Group 13"/>
          <p:cNvGrpSpPr/>
          <p:nvPr/>
        </p:nvGrpSpPr>
        <p:grpSpPr>
          <a:xfrm>
            <a:off x="4240025" y="2925558"/>
            <a:ext cx="1028700" cy="10287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533"/>
            </a:p>
          </p:txBody>
        </p:sp>
      </p:grpSp>
      <p:sp>
        <p:nvSpPr>
          <p:cNvPr id="16" name="Freeform 16"/>
          <p:cNvSpPr/>
          <p:nvPr/>
        </p:nvSpPr>
        <p:spPr>
          <a:xfrm>
            <a:off x="5164990" y="2350376"/>
            <a:ext cx="505163" cy="505163"/>
          </a:xfrm>
          <a:custGeom>
            <a:avLst/>
            <a:gdLst/>
            <a:ahLst/>
            <a:cxnLst/>
            <a:rect l="l" t="t" r="r" b="b"/>
            <a:pathLst>
              <a:path w="757745" h="757745">
                <a:moveTo>
                  <a:pt x="0" y="0"/>
                </a:moveTo>
                <a:lnTo>
                  <a:pt x="757746" y="0"/>
                </a:lnTo>
                <a:lnTo>
                  <a:pt x="757746" y="757746"/>
                </a:lnTo>
                <a:lnTo>
                  <a:pt x="0" y="757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5498498" y="3801462"/>
            <a:ext cx="505163" cy="505163"/>
          </a:xfrm>
          <a:custGeom>
            <a:avLst/>
            <a:gdLst/>
            <a:ahLst/>
            <a:cxnLst/>
            <a:rect l="l" t="t" r="r" b="b"/>
            <a:pathLst>
              <a:path w="757745" h="757745">
                <a:moveTo>
                  <a:pt x="0" y="0"/>
                </a:moveTo>
                <a:lnTo>
                  <a:pt x="757746" y="0"/>
                </a:lnTo>
                <a:lnTo>
                  <a:pt x="757746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4512791" y="3206780"/>
            <a:ext cx="483168" cy="466257"/>
          </a:xfrm>
          <a:custGeom>
            <a:avLst/>
            <a:gdLst/>
            <a:ahLst/>
            <a:cxnLst/>
            <a:rect l="l" t="t" r="r" b="b"/>
            <a:pathLst>
              <a:path w="724752" h="699385">
                <a:moveTo>
                  <a:pt x="0" y="0"/>
                </a:moveTo>
                <a:lnTo>
                  <a:pt x="724752" y="0"/>
                </a:lnTo>
                <a:lnTo>
                  <a:pt x="724752" y="699385"/>
                </a:lnTo>
                <a:lnTo>
                  <a:pt x="0" y="699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9" name="Freeform 19"/>
          <p:cNvSpPr/>
          <p:nvPr/>
        </p:nvSpPr>
        <p:spPr>
          <a:xfrm>
            <a:off x="6721786" y="2602957"/>
            <a:ext cx="565381" cy="586647"/>
          </a:xfrm>
          <a:custGeom>
            <a:avLst/>
            <a:gdLst/>
            <a:ahLst/>
            <a:cxnLst/>
            <a:rect l="l" t="t" r="r" b="b"/>
            <a:pathLst>
              <a:path w="848071" h="879970">
                <a:moveTo>
                  <a:pt x="0" y="0"/>
                </a:moveTo>
                <a:lnTo>
                  <a:pt x="848071" y="0"/>
                </a:lnTo>
                <a:lnTo>
                  <a:pt x="848071" y="879970"/>
                </a:lnTo>
                <a:lnTo>
                  <a:pt x="0" y="879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1383182" y="1640933"/>
            <a:ext cx="1638602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27"/>
              </a:lnSpc>
            </a:pPr>
            <a:r>
              <a:rPr lang="en-US" sz="1867" spc="56" dirty="0">
                <a:solidFill>
                  <a:srgbClr val="2C92D5"/>
                </a:solidFill>
                <a:latin typeface="Aileron Bold"/>
              </a:rPr>
              <a:t>Ethic 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690" y="1939788"/>
            <a:ext cx="227758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467" spc="22" dirty="0">
                <a:solidFill>
                  <a:srgbClr val="191919"/>
                </a:solidFill>
                <a:latin typeface="Aileron"/>
              </a:rPr>
              <a:t>Maggiore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attenzione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su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questioni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etiche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morali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dell’AI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tramite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applicazione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e  rispetto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dell’EU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AI Act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2448" y="4051726"/>
            <a:ext cx="1638602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27"/>
              </a:lnSpc>
            </a:pPr>
            <a:r>
              <a:rPr lang="en-US" sz="1867" spc="56" dirty="0" err="1">
                <a:solidFill>
                  <a:srgbClr val="2C92D5"/>
                </a:solidFill>
                <a:latin typeface="Aileron Bold"/>
              </a:rPr>
              <a:t>Scalabilità</a:t>
            </a:r>
            <a:endParaRPr lang="en-US" sz="1867" spc="56" dirty="0">
              <a:solidFill>
                <a:srgbClr val="2C92D5"/>
              </a:solidFill>
              <a:latin typeface="Aileron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85192" y="4345825"/>
            <a:ext cx="2856084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Necessario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cambiare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il trend in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corso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,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ovvero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incrementare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dimensione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del dataset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necessario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della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potenza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di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calcolo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quanto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piuttosto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migliorare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l’apprendimento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su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dataset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più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piccoli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 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ridurre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la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potenza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di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calcolo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necessaria</a:t>
            </a:r>
            <a:endParaRPr lang="en-US" sz="1467" spc="22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119826" y="1322700"/>
            <a:ext cx="1638602" cy="60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27"/>
              </a:lnSpc>
            </a:pPr>
            <a:r>
              <a:rPr lang="en-US" sz="1867" spc="56" dirty="0" err="1">
                <a:solidFill>
                  <a:srgbClr val="2C92D5"/>
                </a:solidFill>
                <a:latin typeface="Aileron Bold"/>
              </a:rPr>
              <a:t>Riduzione</a:t>
            </a:r>
            <a:r>
              <a:rPr lang="en-US" sz="1867" spc="56" dirty="0">
                <a:solidFill>
                  <a:srgbClr val="2C92D5"/>
                </a:solidFill>
                <a:latin typeface="Aileron Bold"/>
              </a:rPr>
              <a:t> </a:t>
            </a:r>
            <a:r>
              <a:rPr lang="en-US" sz="1867" spc="56" dirty="0" err="1">
                <a:solidFill>
                  <a:srgbClr val="2C92D5"/>
                </a:solidFill>
                <a:latin typeface="Aileron Bold"/>
              </a:rPr>
              <a:t>Allucinazioni</a:t>
            </a:r>
            <a:endParaRPr lang="en-US" sz="1867" spc="56" dirty="0">
              <a:solidFill>
                <a:srgbClr val="2C92D5"/>
              </a:solidFill>
              <a:latin typeface="Aileron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749946" y="1939787"/>
            <a:ext cx="2378363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467" spc="22" dirty="0">
                <a:solidFill>
                  <a:srgbClr val="191919"/>
                </a:solidFill>
                <a:latin typeface="Aileron"/>
              </a:rPr>
              <a:t>Le AI Generative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sono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ancora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vulnerabili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alle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allucinazioni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. La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priorità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per il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futuro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è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arrivare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ridurle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drasticamente</a:t>
            </a:r>
            <a:endParaRPr lang="en-US" sz="1467" spc="22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322179" y="4348828"/>
            <a:ext cx="1638602" cy="2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427"/>
              </a:lnSpc>
            </a:pPr>
            <a:r>
              <a:rPr lang="en-US" sz="1867" spc="56" dirty="0">
                <a:solidFill>
                  <a:srgbClr val="2C92D5"/>
                </a:solidFill>
                <a:latin typeface="Aileron Bold"/>
              </a:rPr>
              <a:t>Slow-Thinking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49947" y="4655002"/>
            <a:ext cx="278306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467" spc="22" dirty="0">
                <a:solidFill>
                  <a:srgbClr val="191919"/>
                </a:solidFill>
                <a:latin typeface="Aileron"/>
              </a:rPr>
              <a:t>Le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attuali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AI Generative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sono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forti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per la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parte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di Fast-Thinking ma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deboli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in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quella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di Slow-Thinking. Per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ottenere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maggiore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qualità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in task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complesse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occorre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cambiare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questo</a:t>
            </a:r>
            <a:r>
              <a:rPr lang="en-US" sz="1467" spc="22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467" spc="22" dirty="0" err="1">
                <a:solidFill>
                  <a:srgbClr val="191919"/>
                </a:solidFill>
                <a:latin typeface="Aileron"/>
              </a:rPr>
              <a:t>aspetto</a:t>
            </a:r>
            <a:endParaRPr lang="en-US" sz="1467" spc="22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29" name="Freeform 29"/>
          <p:cNvSpPr/>
          <p:nvPr/>
        </p:nvSpPr>
        <p:spPr>
          <a:xfrm rot="-1158232">
            <a:off x="7974071" y="2278376"/>
            <a:ext cx="578497" cy="179659"/>
          </a:xfrm>
          <a:custGeom>
            <a:avLst/>
            <a:gdLst/>
            <a:ahLst/>
            <a:cxnLst/>
            <a:rect l="l" t="t" r="r" b="b"/>
            <a:pathLst>
              <a:path w="867745" h="269488">
                <a:moveTo>
                  <a:pt x="0" y="0"/>
                </a:moveTo>
                <a:lnTo>
                  <a:pt x="867746" y="0"/>
                </a:lnTo>
                <a:lnTo>
                  <a:pt x="867746" y="269489"/>
                </a:lnTo>
                <a:lnTo>
                  <a:pt x="0" y="26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690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0" name="Freeform 30"/>
          <p:cNvSpPr/>
          <p:nvPr/>
        </p:nvSpPr>
        <p:spPr>
          <a:xfrm rot="-10290078">
            <a:off x="3621658" y="2241991"/>
            <a:ext cx="1114943" cy="179659"/>
          </a:xfrm>
          <a:custGeom>
            <a:avLst/>
            <a:gdLst/>
            <a:ahLst/>
            <a:cxnLst/>
            <a:rect l="l" t="t" r="r" b="b"/>
            <a:pathLst>
              <a:path w="1672414" h="269488">
                <a:moveTo>
                  <a:pt x="0" y="0"/>
                </a:moveTo>
                <a:lnTo>
                  <a:pt x="1672414" y="0"/>
                </a:lnTo>
                <a:lnTo>
                  <a:pt x="1672414" y="269489"/>
                </a:lnTo>
                <a:lnTo>
                  <a:pt x="0" y="26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961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BC11748C-1814-612B-E6DD-179A998E7B74}"/>
              </a:ext>
            </a:extLst>
          </p:cNvPr>
          <p:cNvSpPr txBox="1"/>
          <p:nvPr/>
        </p:nvSpPr>
        <p:spPr>
          <a:xfrm>
            <a:off x="1585238" y="647700"/>
            <a:ext cx="9099714" cy="35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spc="71" dirty="0">
                <a:solidFill>
                  <a:srgbClr val="191919"/>
                </a:solidFill>
                <a:latin typeface="Times New Roman Ultra-Bold"/>
              </a:rPr>
              <a:t>SFIDE FUTURE</a:t>
            </a: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E24A140D-EEFA-E41F-756E-76F6270A8F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3495900-87EA-37EA-559B-BE4034684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33391" y="2373731"/>
            <a:ext cx="5419120" cy="3591296"/>
          </a:xfrm>
        </p:spPr>
        <p:txBody>
          <a:bodyPr lIns="62982" tIns="31491" rIns="62982" bIns="31491" anchor="t"/>
          <a:lstStyle/>
          <a:p>
            <a:r>
              <a:rPr lang="it-IT" sz="1400" b="1" dirty="0">
                <a:cs typeface="Times New Roman"/>
              </a:rPr>
              <a:t>DeePoint</a:t>
            </a:r>
          </a:p>
          <a:p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Piattaforma di analisi </a:t>
            </a:r>
            <a:r>
              <a:rPr lang="it-IT" sz="1400" b="1" dirty="0">
                <a:cs typeface="Times New Roman"/>
              </a:rPr>
              <a:t>OSINT</a:t>
            </a:r>
            <a:r>
              <a:rPr lang="it-IT" sz="1400" dirty="0">
                <a:cs typeface="Times New Roman"/>
              </a:rPr>
              <a:t> (Open Source </a:t>
            </a:r>
            <a:r>
              <a:rPr lang="it-IT" sz="1400" dirty="0" err="1">
                <a:cs typeface="Times New Roman"/>
              </a:rPr>
              <a:t>INTelligence</a:t>
            </a:r>
            <a:r>
              <a:rPr lang="it-IT" sz="1400" dirty="0">
                <a:cs typeface="Times New Roman"/>
              </a:rPr>
              <a:t>) tramite applicazione di algoritmi di </a:t>
            </a:r>
            <a:r>
              <a:rPr lang="it-IT" sz="1400" b="1" dirty="0">
                <a:cs typeface="Times New Roman"/>
              </a:rPr>
              <a:t>Intelligenza Artificiale</a:t>
            </a:r>
            <a:r>
              <a:rPr lang="it-IT" sz="1400" dirty="0">
                <a:cs typeface="Times New Roman"/>
              </a:rPr>
              <a:t> legati al </a:t>
            </a:r>
            <a:r>
              <a:rPr lang="it-IT" sz="1400" b="1" dirty="0">
                <a:cs typeface="Times New Roman"/>
              </a:rPr>
              <a:t>NLP</a:t>
            </a:r>
            <a:r>
              <a:rPr lang="it-IT" sz="1400" dirty="0">
                <a:cs typeface="Times New Roman"/>
              </a:rPr>
              <a:t> (Natural Language Processing)</a:t>
            </a:r>
          </a:p>
          <a:p>
            <a:endParaRPr lang="it-IT" sz="1400" dirty="0">
              <a:cs typeface="Times New Roman"/>
            </a:endParaRPr>
          </a:p>
          <a:p>
            <a:r>
              <a:rPr lang="it-IT" sz="1400" dirty="0">
                <a:cs typeface="Times New Roman"/>
              </a:rPr>
              <a:t>Principali funzioni:</a:t>
            </a:r>
          </a:p>
          <a:p>
            <a:pPr marL="196215" indent="-196215">
              <a:buFont typeface="Arial"/>
              <a:buChar char="•"/>
            </a:pPr>
            <a:r>
              <a:rPr lang="it-IT" sz="1400" b="1" dirty="0">
                <a:cs typeface="Times New Roman"/>
              </a:rPr>
              <a:t>Analisi</a:t>
            </a:r>
            <a:r>
              <a:rPr lang="it-IT" sz="1400" dirty="0">
                <a:cs typeface="Times New Roman"/>
              </a:rPr>
              <a:t> testi con estrazione di principali informazioni</a:t>
            </a:r>
          </a:p>
          <a:p>
            <a:pPr marL="196215" indent="-196215">
              <a:buFont typeface="Arial,Sans-Serif"/>
              <a:buChar char="•"/>
            </a:pPr>
            <a:r>
              <a:rPr lang="it-IT" sz="1400" b="1" dirty="0">
                <a:cs typeface="Times New Roman"/>
              </a:rPr>
              <a:t>Confronto</a:t>
            </a:r>
            <a:r>
              <a:rPr lang="it-IT" sz="1400" dirty="0">
                <a:cs typeface="Times New Roman"/>
              </a:rPr>
              <a:t> testi con comparazione semantica</a:t>
            </a:r>
          </a:p>
          <a:p>
            <a:pPr marL="196215" indent="-196215">
              <a:buFont typeface="Arial,Sans-Serif"/>
              <a:buChar char="•"/>
            </a:pPr>
            <a:r>
              <a:rPr lang="it-IT" sz="1400" dirty="0">
                <a:cs typeface="Times New Roman"/>
              </a:rPr>
              <a:t>Analisi </a:t>
            </a:r>
            <a:r>
              <a:rPr lang="it-IT" sz="1400" b="1" dirty="0" err="1">
                <a:cs typeface="Times New Roman"/>
              </a:rPr>
              <a:t>Stilometrica</a:t>
            </a:r>
            <a:endParaRPr lang="it-IT" sz="1400" b="1" dirty="0">
              <a:cs typeface="Times New Roman"/>
            </a:endParaRPr>
          </a:p>
          <a:p>
            <a:pPr marL="196215" indent="-196215">
              <a:buFont typeface="Arial"/>
              <a:buChar char="•"/>
            </a:pPr>
            <a:r>
              <a:rPr lang="it-IT" sz="1400" dirty="0">
                <a:cs typeface="Times New Roman"/>
              </a:rPr>
              <a:t>Ricerca </a:t>
            </a:r>
            <a:r>
              <a:rPr lang="it-IT" sz="1400" b="1" dirty="0">
                <a:cs typeface="Times New Roman"/>
              </a:rPr>
              <a:t>Social Media Network</a:t>
            </a:r>
          </a:p>
          <a:p>
            <a:pPr marL="196215" indent="-196215">
              <a:buFont typeface="Arial"/>
              <a:buChar char="•"/>
            </a:pPr>
            <a:r>
              <a:rPr lang="it-IT" sz="1400" dirty="0">
                <a:cs typeface="Times New Roman"/>
              </a:rPr>
              <a:t>Ricerca </a:t>
            </a:r>
            <a:r>
              <a:rPr lang="it-IT" sz="1400" b="1" dirty="0">
                <a:cs typeface="Times New Roman"/>
              </a:rPr>
              <a:t>Surface, Deep &amp; Dark Web</a:t>
            </a:r>
          </a:p>
          <a:p>
            <a:pPr marL="196215" indent="-196215">
              <a:buFont typeface="Arial"/>
              <a:buChar char="•"/>
            </a:pPr>
            <a:r>
              <a:rPr lang="it-IT" sz="1400" dirty="0">
                <a:cs typeface="Times New Roman"/>
              </a:rPr>
              <a:t>E molto altro ...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BBA427-1FFF-8853-3500-1F0CEC70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7" name="Immagine 6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A24B19C1-D7A8-CEC2-9A79-4D312B13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62" y="943626"/>
            <a:ext cx="1535378" cy="1206509"/>
          </a:xfrm>
          <a:prstGeom prst="rect">
            <a:avLst/>
          </a:prstGeom>
        </p:spPr>
      </p:pic>
      <p:pic>
        <p:nvPicPr>
          <p:cNvPr id="9" name="Immagine 8" descr="Immagine che contiene Carattere, logo, design, tipografia&#10;&#10;Descrizione generata automaticamente">
            <a:extLst>
              <a:ext uri="{FF2B5EF4-FFF2-40B4-BE49-F238E27FC236}">
                <a16:creationId xmlns:a16="http://schemas.microsoft.com/office/drawing/2014/main" id="{C9178AAB-3B87-30DC-99E6-1BAD9A89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383" y="1015172"/>
            <a:ext cx="1991336" cy="106608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D6263A1-C04F-5B9F-CD30-BC76DD4A49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8516" y="6245173"/>
            <a:ext cx="2743200" cy="365125"/>
          </a:xfrm>
        </p:spPr>
        <p:txBody>
          <a:bodyPr/>
          <a:lstStyle/>
          <a:p>
            <a:fld id="{4858BAA9-0EE7-41B0-94D2-EBCEC3918291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58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5733" y="660400"/>
            <a:ext cx="5200534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350" spc="70">
                <a:solidFill>
                  <a:srgbClr val="191919"/>
                </a:solidFill>
                <a:latin typeface="Aileron Ultra-Bold"/>
              </a:rPr>
              <a:t>RIEPILOGO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82344" y="1622972"/>
            <a:ext cx="4227313" cy="3610524"/>
            <a:chOff x="0" y="0"/>
            <a:chExt cx="8454626" cy="7221047"/>
          </a:xfrm>
        </p:grpSpPr>
        <p:grpSp>
          <p:nvGrpSpPr>
            <p:cNvPr id="4" name="Group 4"/>
            <p:cNvGrpSpPr/>
            <p:nvPr/>
          </p:nvGrpSpPr>
          <p:grpSpPr>
            <a:xfrm>
              <a:off x="4786366" y="6830411"/>
              <a:ext cx="1944231" cy="390637"/>
              <a:chOff x="0" y="0"/>
              <a:chExt cx="2888648" cy="5803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5260420" y="2295080"/>
              <a:ext cx="3194206" cy="390637"/>
              <a:chOff x="0" y="0"/>
              <a:chExt cx="4745803" cy="5803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260420" y="4556670"/>
              <a:ext cx="3194206" cy="390637"/>
              <a:chOff x="0" y="0"/>
              <a:chExt cx="4745803" cy="5803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rot="-5400000">
              <a:off x="228747" y="3587748"/>
              <a:ext cx="6830411" cy="48616"/>
            </a:xfrm>
            <a:prstGeom prst="rect">
              <a:avLst/>
            </a:prstGeom>
            <a:solidFill>
              <a:srgbClr val="191919">
                <a:alpha val="24706"/>
              </a:srgbClr>
            </a:solidFill>
          </p:spPr>
          <p:txBody>
            <a:bodyPr/>
            <a:lstStyle/>
            <a:p>
              <a:endParaRPr lang="it-IT"/>
            </a:p>
          </p:txBody>
        </p:sp>
        <p:grpSp>
          <p:nvGrpSpPr>
            <p:cNvPr id="14" name="Group 14"/>
            <p:cNvGrpSpPr/>
            <p:nvPr/>
          </p:nvGrpSpPr>
          <p:grpSpPr>
            <a:xfrm rot="-10800000">
              <a:off x="0" y="4556670"/>
              <a:ext cx="3194206" cy="390637"/>
              <a:chOff x="0" y="0"/>
              <a:chExt cx="4745803" cy="5803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10800000">
              <a:off x="0" y="2295080"/>
              <a:ext cx="3194206" cy="390637"/>
              <a:chOff x="0" y="0"/>
              <a:chExt cx="4745803" cy="5803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4333053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-2540"/>
                <a:ext cx="4745803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4745803" h="582930">
                    <a:moveTo>
                      <a:pt x="4729293" y="261620"/>
                    </a:moveTo>
                    <a:lnTo>
                      <a:pt x="4354643" y="8890"/>
                    </a:lnTo>
                    <a:cubicBezTo>
                      <a:pt x="4343213" y="1270"/>
                      <a:pt x="4327973" y="0"/>
                      <a:pt x="4315273" y="6350"/>
                    </a:cubicBezTo>
                    <a:cubicBezTo>
                      <a:pt x="4302573" y="12700"/>
                      <a:pt x="4294953" y="25400"/>
                      <a:pt x="4294953" y="39370"/>
                    </a:cubicBezTo>
                    <a:lnTo>
                      <a:pt x="4294953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4294953" y="330200"/>
                    </a:lnTo>
                    <a:lnTo>
                      <a:pt x="4294953" y="544830"/>
                    </a:lnTo>
                    <a:cubicBezTo>
                      <a:pt x="4294953" y="558800"/>
                      <a:pt x="4302573" y="571500"/>
                      <a:pt x="4315273" y="577850"/>
                    </a:cubicBezTo>
                    <a:cubicBezTo>
                      <a:pt x="4320353" y="580390"/>
                      <a:pt x="4326703" y="582930"/>
                      <a:pt x="4333053" y="582930"/>
                    </a:cubicBezTo>
                    <a:cubicBezTo>
                      <a:pt x="4340673" y="582930"/>
                      <a:pt x="4348293" y="580390"/>
                      <a:pt x="4354643" y="576580"/>
                    </a:cubicBezTo>
                    <a:lnTo>
                      <a:pt x="4729293" y="323850"/>
                    </a:lnTo>
                    <a:cubicBezTo>
                      <a:pt x="4739453" y="316230"/>
                      <a:pt x="4745803" y="304800"/>
                      <a:pt x="4745803" y="292100"/>
                    </a:cubicBezTo>
                    <a:cubicBezTo>
                      <a:pt x="4745803" y="279400"/>
                      <a:pt x="4739453" y="267970"/>
                      <a:pt x="4729293" y="261620"/>
                    </a:cubicBezTo>
                    <a:close/>
                    <a:moveTo>
                      <a:pt x="4371153" y="473710"/>
                    </a:moveTo>
                    <a:lnTo>
                      <a:pt x="4371153" y="111760"/>
                    </a:lnTo>
                    <a:lnTo>
                      <a:pt x="4639123" y="292100"/>
                    </a:lnTo>
                    <a:lnTo>
                      <a:pt x="4371153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20" name="AutoShape 20"/>
            <p:cNvSpPr/>
            <p:nvPr/>
          </p:nvSpPr>
          <p:spPr>
            <a:xfrm rot="-5400000">
              <a:off x="1395468" y="3586216"/>
              <a:ext cx="6830411" cy="48616"/>
            </a:xfrm>
            <a:prstGeom prst="rect">
              <a:avLst/>
            </a:prstGeom>
            <a:solidFill>
              <a:srgbClr val="191919">
                <a:alpha val="24706"/>
              </a:srgbClr>
            </a:solidFill>
          </p:spPr>
          <p:txBody>
            <a:bodyPr/>
            <a:lstStyle/>
            <a:p>
              <a:endParaRPr lang="it-IT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4786366" y="0"/>
              <a:ext cx="1944231" cy="390637"/>
              <a:chOff x="0" y="0"/>
              <a:chExt cx="2888648" cy="5803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1724029" y="3063"/>
              <a:ext cx="1944231" cy="390637"/>
              <a:chOff x="0" y="0"/>
              <a:chExt cx="2888648" cy="5803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10800000">
              <a:off x="1724029" y="6830411"/>
              <a:ext cx="1944231" cy="390637"/>
              <a:chOff x="0" y="0"/>
              <a:chExt cx="2888648" cy="5803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2475898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0" y="-2540"/>
                <a:ext cx="2888648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2888648" h="582930">
                    <a:moveTo>
                      <a:pt x="2872138" y="261620"/>
                    </a:moveTo>
                    <a:lnTo>
                      <a:pt x="2497488" y="8890"/>
                    </a:lnTo>
                    <a:cubicBezTo>
                      <a:pt x="2486058" y="1270"/>
                      <a:pt x="2470818" y="0"/>
                      <a:pt x="2458118" y="6350"/>
                    </a:cubicBezTo>
                    <a:cubicBezTo>
                      <a:pt x="2445418" y="12700"/>
                      <a:pt x="2437798" y="25400"/>
                      <a:pt x="2437798" y="39370"/>
                    </a:cubicBezTo>
                    <a:lnTo>
                      <a:pt x="2437798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2437798" y="330200"/>
                    </a:lnTo>
                    <a:lnTo>
                      <a:pt x="2437798" y="544830"/>
                    </a:lnTo>
                    <a:cubicBezTo>
                      <a:pt x="2437798" y="558800"/>
                      <a:pt x="2445418" y="571500"/>
                      <a:pt x="2458118" y="577850"/>
                    </a:cubicBezTo>
                    <a:cubicBezTo>
                      <a:pt x="2463198" y="580390"/>
                      <a:pt x="2469548" y="582930"/>
                      <a:pt x="2475898" y="582930"/>
                    </a:cubicBezTo>
                    <a:cubicBezTo>
                      <a:pt x="2483518" y="582930"/>
                      <a:pt x="2491138" y="580390"/>
                      <a:pt x="2497488" y="576580"/>
                    </a:cubicBezTo>
                    <a:lnTo>
                      <a:pt x="2872138" y="323850"/>
                    </a:lnTo>
                    <a:cubicBezTo>
                      <a:pt x="2882298" y="316230"/>
                      <a:pt x="2888648" y="304800"/>
                      <a:pt x="2888648" y="292100"/>
                    </a:cubicBezTo>
                    <a:cubicBezTo>
                      <a:pt x="2888648" y="279400"/>
                      <a:pt x="2882298" y="267970"/>
                      <a:pt x="2872138" y="261620"/>
                    </a:cubicBezTo>
                    <a:close/>
                    <a:moveTo>
                      <a:pt x="2513998" y="473710"/>
                    </a:moveTo>
                    <a:lnTo>
                      <a:pt x="2513998" y="111760"/>
                    </a:lnTo>
                    <a:lnTo>
                      <a:pt x="2781968" y="292100"/>
                    </a:lnTo>
                    <a:lnTo>
                      <a:pt x="2513998" y="473710"/>
                    </a:lnTo>
                    <a:close/>
                  </a:path>
                </a:pathLst>
              </a:custGeom>
              <a:solidFill>
                <a:srgbClr val="191919">
                  <a:alpha val="24706"/>
                </a:srgbClr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2308421" y="1427857"/>
            <a:ext cx="2171667" cy="587082"/>
            <a:chOff x="0" y="0"/>
            <a:chExt cx="9555633" cy="25832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2" name="Freeform 32"/>
          <p:cNvSpPr/>
          <p:nvPr/>
        </p:nvSpPr>
        <p:spPr>
          <a:xfrm>
            <a:off x="4966826" y="2299826"/>
            <a:ext cx="2258349" cy="2258349"/>
          </a:xfrm>
          <a:custGeom>
            <a:avLst/>
            <a:gdLst/>
            <a:ahLst/>
            <a:cxnLst/>
            <a:rect l="l" t="t" r="r" b="b"/>
            <a:pathLst>
              <a:path w="3387524" h="3387524">
                <a:moveTo>
                  <a:pt x="0" y="0"/>
                </a:moveTo>
                <a:lnTo>
                  <a:pt x="3387524" y="0"/>
                </a:lnTo>
                <a:lnTo>
                  <a:pt x="3387524" y="3387524"/>
                </a:lnTo>
                <a:lnTo>
                  <a:pt x="0" y="3387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3" name="TextBox 33"/>
          <p:cNvSpPr txBox="1"/>
          <p:nvPr/>
        </p:nvSpPr>
        <p:spPr>
          <a:xfrm>
            <a:off x="5201994" y="2721356"/>
            <a:ext cx="1788013" cy="1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733" spc="67">
                <a:solidFill>
                  <a:srgbClr val="FFFFFF"/>
                </a:solidFill>
                <a:latin typeface="Aileron Bold"/>
              </a:rPr>
              <a:t>RICERCA SEMANTICA E TECNICHE DI CONFRONTO MULTILINGUE 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46407" y="2566258"/>
            <a:ext cx="2171667" cy="587082"/>
            <a:chOff x="0" y="0"/>
            <a:chExt cx="9555633" cy="25832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46407" y="3704660"/>
            <a:ext cx="2171667" cy="587082"/>
            <a:chOff x="0" y="0"/>
            <a:chExt cx="9555633" cy="258324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308421" y="4843062"/>
            <a:ext cx="2171667" cy="587082"/>
            <a:chOff x="0" y="0"/>
            <a:chExt cx="9555633" cy="258324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353412" y="1448348"/>
            <a:ext cx="2081685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 dirty="0">
                <a:solidFill>
                  <a:srgbClr val="FFFFFF"/>
                </a:solidFill>
                <a:latin typeface="Aileron"/>
              </a:rPr>
              <a:t>EVOLUZIONE MOTORI DI RICERCA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94715" y="2595888"/>
            <a:ext cx="1458419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 dirty="0">
                <a:solidFill>
                  <a:srgbClr val="FFFFFF"/>
                </a:solidFill>
                <a:latin typeface="Aileron"/>
              </a:rPr>
              <a:t>INTRODUZIONE SEMANTICA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46407" y="3725151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>
                <a:solidFill>
                  <a:srgbClr val="FFFFFF"/>
                </a:solidFill>
                <a:latin typeface="Aileron"/>
              </a:rPr>
              <a:t>PRINCIPALI MODELLI DI SEMANTICA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08421" y="4863553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 dirty="0">
                <a:solidFill>
                  <a:srgbClr val="FFFFFF"/>
                </a:solidFill>
                <a:latin typeface="Aileron"/>
              </a:rPr>
              <a:t>PRINCIPALI MODELLI DI IA GENERATIVA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7711913" y="1427857"/>
            <a:ext cx="2171667" cy="587082"/>
            <a:chOff x="0" y="0"/>
            <a:chExt cx="9555633" cy="258324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573927" y="2566258"/>
            <a:ext cx="2171667" cy="587082"/>
            <a:chOff x="0" y="0"/>
            <a:chExt cx="9555633" cy="25832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573927" y="3704660"/>
            <a:ext cx="2171667" cy="587082"/>
            <a:chOff x="0" y="0"/>
            <a:chExt cx="9555633" cy="258324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711913" y="4843062"/>
            <a:ext cx="2171667" cy="587082"/>
            <a:chOff x="0" y="0"/>
            <a:chExt cx="9555633" cy="258324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7711913" y="1448348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>
                <a:solidFill>
                  <a:srgbClr val="FFFFFF"/>
                </a:solidFill>
                <a:latin typeface="Aileron"/>
              </a:rPr>
              <a:t>PRINCIPI DI FUNZIONAMENTO MR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573927" y="2595888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>
                <a:solidFill>
                  <a:srgbClr val="FFFFFF"/>
                </a:solidFill>
                <a:latin typeface="Aileron"/>
              </a:rPr>
              <a:t>CARATTERISTICHE SEMANTICA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930551" y="3725151"/>
            <a:ext cx="1458419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>
                <a:solidFill>
                  <a:srgbClr val="FFFFFF"/>
                </a:solidFill>
                <a:latin typeface="Aileron"/>
              </a:rPr>
              <a:t>SEMANTICA VS IA GENERATIVA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711913" y="4863553"/>
            <a:ext cx="2171667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333" spc="67" dirty="0">
                <a:solidFill>
                  <a:srgbClr val="FFFFFF"/>
                </a:solidFill>
                <a:latin typeface="Aileron"/>
              </a:rPr>
              <a:t>SFIDE CONTEMPORANEE E FUTURE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52" grpId="0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045A75E-F13F-510D-6C4D-AED115C6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pic>
        <p:nvPicPr>
          <p:cNvPr id="6" name="Immagine 5" descr="Immagine che contiene Neon, arte, schermata, Elementi grafici&#10;&#10;Descrizione generata automaticamente">
            <a:extLst>
              <a:ext uri="{FF2B5EF4-FFF2-40B4-BE49-F238E27FC236}">
                <a16:creationId xmlns:a16="http://schemas.microsoft.com/office/drawing/2014/main" id="{16BEF9F4-4629-5042-D957-94755A03F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62" y="570062"/>
            <a:ext cx="5717875" cy="57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24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25DE475-C685-7762-8289-6D89F18A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EEEEAD83-941E-386F-E8CF-91FB8A524663}"/>
              </a:ext>
            </a:extLst>
          </p:cNvPr>
          <p:cNvSpPr/>
          <p:nvPr/>
        </p:nvSpPr>
        <p:spPr>
          <a:xfrm>
            <a:off x="6096000" y="336430"/>
            <a:ext cx="5676181" cy="5676181"/>
          </a:xfrm>
          <a:custGeom>
            <a:avLst/>
            <a:gdLst/>
            <a:ahLst/>
            <a:cxnLst/>
            <a:rect l="l" t="t" r="r" b="b"/>
            <a:pathLst>
              <a:path w="9459117" h="9459117">
                <a:moveTo>
                  <a:pt x="0" y="0"/>
                </a:moveTo>
                <a:lnTo>
                  <a:pt x="9459117" y="0"/>
                </a:lnTo>
                <a:lnTo>
                  <a:pt x="9459117" y="9459118"/>
                </a:lnTo>
                <a:lnTo>
                  <a:pt x="0" y="9459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66E62768-B575-EBBF-8DB0-1A606736E5E0}"/>
              </a:ext>
            </a:extLst>
          </p:cNvPr>
          <p:cNvSpPr txBox="1">
            <a:spLocks/>
          </p:cNvSpPr>
          <p:nvPr/>
        </p:nvSpPr>
        <p:spPr>
          <a:xfrm>
            <a:off x="1084727" y="2825438"/>
            <a:ext cx="4738103" cy="2246893"/>
          </a:xfrm>
          <a:prstGeom prst="rect">
            <a:avLst/>
          </a:prstGeom>
        </p:spPr>
        <p:txBody>
          <a:bodyPr lIns="62982" tIns="31491" rIns="62982" bIns="31491" anchor="t"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</a:rPr>
              <a:t>Gabriel Esteban Manzoni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  <a:hlinkClick r:id="rId4"/>
              </a:rPr>
              <a:t>g.manzoni@sigintsrl.it</a:t>
            </a: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it-IT" sz="1400" dirty="0">
                <a:cs typeface="Times New Roman"/>
                <a:hlinkClick r:id="rId5"/>
              </a:rPr>
              <a:t>https://github.com/gmanzoni/OSINT_Polis_Ricerca_Semantica</a:t>
            </a: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it-IT" sz="1400" dirty="0">
              <a:cs typeface="Times New Roman"/>
            </a:endParaRPr>
          </a:p>
        </p:txBody>
      </p:sp>
      <p:pic>
        <p:nvPicPr>
          <p:cNvPr id="7" name="Immagine 6" descr="Immagine che contiene Carattere, testo, Elementi grafici, logo&#10;&#10;Descrizione generata automaticamente">
            <a:hlinkClick r:id="rId6"/>
            <a:extLst>
              <a:ext uri="{FF2B5EF4-FFF2-40B4-BE49-F238E27FC236}">
                <a16:creationId xmlns:a16="http://schemas.microsoft.com/office/drawing/2014/main" id="{0BFE81A5-F8C7-23F8-8748-89CDAC76B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121" y="844056"/>
            <a:ext cx="1535378" cy="1206509"/>
          </a:xfrm>
          <a:prstGeom prst="rect">
            <a:avLst/>
          </a:prstGeom>
        </p:spPr>
      </p:pic>
      <p:pic>
        <p:nvPicPr>
          <p:cNvPr id="8" name="Immagine 7" descr="Immagine che contiene Carattere, logo, design, tipografia&#10;&#10;Descrizione generata automaticamente">
            <a:hlinkClick r:id="rId8"/>
            <a:extLst>
              <a:ext uri="{FF2B5EF4-FFF2-40B4-BE49-F238E27FC236}">
                <a16:creationId xmlns:a16="http://schemas.microsoft.com/office/drawing/2014/main" id="{97DC3E2E-414C-F6E5-D06C-F5EE8CC74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300" y="914270"/>
            <a:ext cx="1991336" cy="1066082"/>
          </a:xfrm>
          <a:prstGeom prst="rect">
            <a:avLst/>
          </a:prstGeom>
        </p:spPr>
      </p:pic>
      <p:pic>
        <p:nvPicPr>
          <p:cNvPr id="10" name="Immagine 9" descr="Immagine che contiene logo, simbolo, Carattere, Blu elettrico&#10;&#10;Descrizione generata automaticamente">
            <a:hlinkClick r:id="rId10"/>
            <a:extLst>
              <a:ext uri="{FF2B5EF4-FFF2-40B4-BE49-F238E27FC236}">
                <a16:creationId xmlns:a16="http://schemas.microsoft.com/office/drawing/2014/main" id="{E5B092E9-D705-32F4-C4E3-F7B7C1331A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4" y="3429000"/>
            <a:ext cx="590053" cy="586738"/>
          </a:xfrm>
          <a:prstGeom prst="rect">
            <a:avLst/>
          </a:prstGeom>
        </p:spPr>
      </p:pic>
      <p:pic>
        <p:nvPicPr>
          <p:cNvPr id="16" name="Immagine 15" descr="Immagine che contiene logo, simbolo, clipart, Elementi grafici&#10;&#10;Descrizione generata automaticamente">
            <a:hlinkClick r:id="rId12"/>
            <a:extLst>
              <a:ext uri="{FF2B5EF4-FFF2-40B4-BE49-F238E27FC236}">
                <a16:creationId xmlns:a16="http://schemas.microsoft.com/office/drawing/2014/main" id="{930DF74A-3830-26AD-BEDB-C2074B82B0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9" y="4169367"/>
            <a:ext cx="617218" cy="5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5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7F5F0F-6B0F-D499-2CD4-18A534EDF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4157" y="1962205"/>
            <a:ext cx="4497900" cy="2933590"/>
          </a:xfrm>
        </p:spPr>
        <p:txBody>
          <a:bodyPr lIns="62982" tIns="31491" rIns="62982" bIns="31491" anchor="t"/>
          <a:lstStyle/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Introduzione ai motori di ricerca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Cos'è la ricerca semantica?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Modelli di Natural Language Processing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Tecniche e strumenti per il confronto multilingue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Sfide e soluzioni nell'integrazione della ricerca semantica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Case studies</a:t>
            </a:r>
          </a:p>
          <a:p>
            <a:pPr marL="235585" indent="-235585">
              <a:buAutoNum type="arabicPeriod"/>
            </a:pPr>
            <a:r>
              <a:rPr lang="it-IT" sz="1800" dirty="0">
                <a:cs typeface="Times New Roman"/>
              </a:rPr>
              <a:t>Tendenze future e conclusioni</a:t>
            </a:r>
          </a:p>
          <a:p>
            <a:pPr marL="235585" indent="-235585">
              <a:buAutoNum type="arabicPeriod"/>
            </a:pPr>
            <a:endParaRPr lang="it-IT" dirty="0"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92629AA-DC08-1AD6-2721-5D3059A94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13" name="Freeform 2">
            <a:extLst>
              <a:ext uri="{FF2B5EF4-FFF2-40B4-BE49-F238E27FC236}">
                <a16:creationId xmlns:a16="http://schemas.microsoft.com/office/drawing/2014/main" id="{F21F1491-2E56-12DF-3DB9-856A4E028BC8}"/>
              </a:ext>
            </a:extLst>
          </p:cNvPr>
          <p:cNvSpPr/>
          <p:nvPr/>
        </p:nvSpPr>
        <p:spPr>
          <a:xfrm>
            <a:off x="6992569" y="1277573"/>
            <a:ext cx="4235446" cy="4235446"/>
          </a:xfrm>
          <a:custGeom>
            <a:avLst/>
            <a:gdLst/>
            <a:ahLst/>
            <a:cxnLst/>
            <a:rect l="l" t="t" r="r" b="b"/>
            <a:pathLst>
              <a:path w="8971164" h="8971164">
                <a:moveTo>
                  <a:pt x="0" y="0"/>
                </a:moveTo>
                <a:lnTo>
                  <a:pt x="8971164" y="0"/>
                </a:lnTo>
                <a:lnTo>
                  <a:pt x="8971164" y="8971163"/>
                </a:lnTo>
                <a:lnTo>
                  <a:pt x="0" y="8971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6" name="Group 32">
            <a:extLst>
              <a:ext uri="{FF2B5EF4-FFF2-40B4-BE49-F238E27FC236}">
                <a16:creationId xmlns:a16="http://schemas.microsoft.com/office/drawing/2014/main" id="{A17B7824-9A0E-62F7-7BD0-502F9DA57421}"/>
              </a:ext>
            </a:extLst>
          </p:cNvPr>
          <p:cNvGrpSpPr/>
          <p:nvPr/>
        </p:nvGrpSpPr>
        <p:grpSpPr>
          <a:xfrm>
            <a:off x="1576781" y="647700"/>
            <a:ext cx="8430896" cy="1088083"/>
            <a:chOff x="0" y="-76200"/>
            <a:chExt cx="16861792" cy="2176165"/>
          </a:xfrm>
        </p:grpSpPr>
        <p:sp>
          <p:nvSpPr>
            <p:cNvPr id="17" name="TextBox 33">
              <a:extLst>
                <a:ext uri="{FF2B5EF4-FFF2-40B4-BE49-F238E27FC236}">
                  <a16:creationId xmlns:a16="http://schemas.microsoft.com/office/drawing/2014/main" id="{62A2EEE7-CF2D-2BE0-99E8-86B5DA4EA6D1}"/>
                </a:ext>
              </a:extLst>
            </p:cNvPr>
            <p:cNvSpPr txBox="1"/>
            <p:nvPr/>
          </p:nvSpPr>
          <p:spPr>
            <a:xfrm>
              <a:off x="15652" y="-76200"/>
              <a:ext cx="16846140" cy="702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INDICE</a:t>
              </a:r>
            </a:p>
          </p:txBody>
        </p: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03C5C404-AF47-CDB2-5872-7BBFB585A854}"/>
                </a:ext>
              </a:extLst>
            </p:cNvPr>
            <p:cNvSpPr txBox="1"/>
            <p:nvPr/>
          </p:nvSpPr>
          <p:spPr>
            <a:xfrm>
              <a:off x="0" y="16231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4EC4415-DC2A-8E95-202F-E2262F98D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8516" y="6245173"/>
            <a:ext cx="2743200" cy="365125"/>
          </a:xfrm>
        </p:spPr>
        <p:txBody>
          <a:bodyPr/>
          <a:lstStyle/>
          <a:p>
            <a:fld id="{4858BAA9-0EE7-41B0-94D2-EBCEC3918291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977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8CE3E415-6E6C-583A-DA80-3C73CA31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9" y="1875796"/>
            <a:ext cx="6198164" cy="310844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A97474D-534A-69FF-F194-67C0DF0E8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grpSp>
        <p:nvGrpSpPr>
          <p:cNvPr id="7" name="Group 32">
            <a:extLst>
              <a:ext uri="{FF2B5EF4-FFF2-40B4-BE49-F238E27FC236}">
                <a16:creationId xmlns:a16="http://schemas.microsoft.com/office/drawing/2014/main" id="{68C47C98-3066-B571-4307-972250453332}"/>
              </a:ext>
            </a:extLst>
          </p:cNvPr>
          <p:cNvGrpSpPr/>
          <p:nvPr/>
        </p:nvGrpSpPr>
        <p:grpSpPr>
          <a:xfrm>
            <a:off x="1576781" y="647700"/>
            <a:ext cx="8430896" cy="1088083"/>
            <a:chOff x="0" y="-76200"/>
            <a:chExt cx="16861792" cy="2176165"/>
          </a:xfrm>
        </p:grpSpPr>
        <p:sp>
          <p:nvSpPr>
            <p:cNvPr id="8" name="TextBox 33">
              <a:extLst>
                <a:ext uri="{FF2B5EF4-FFF2-40B4-BE49-F238E27FC236}">
                  <a16:creationId xmlns:a16="http://schemas.microsoft.com/office/drawing/2014/main" id="{A6804A83-34D0-9431-5C14-5211C106BE06}"/>
                </a:ext>
              </a:extLst>
            </p:cNvPr>
            <p:cNvSpPr txBox="1"/>
            <p:nvPr/>
          </p:nvSpPr>
          <p:spPr>
            <a:xfrm>
              <a:off x="15652" y="-76200"/>
              <a:ext cx="16846140" cy="702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INTRODUZIONI AI MOTORI DI RICERCA</a:t>
              </a:r>
            </a:p>
          </p:txBody>
        </p:sp>
        <p:sp>
          <p:nvSpPr>
            <p:cNvPr id="9" name="TextBox 34">
              <a:extLst>
                <a:ext uri="{FF2B5EF4-FFF2-40B4-BE49-F238E27FC236}">
                  <a16:creationId xmlns:a16="http://schemas.microsoft.com/office/drawing/2014/main" id="{411FFBD2-536D-7AE4-DAF1-7EB952926037}"/>
                </a:ext>
              </a:extLst>
            </p:cNvPr>
            <p:cNvSpPr txBox="1"/>
            <p:nvPr/>
          </p:nvSpPr>
          <p:spPr>
            <a:xfrm>
              <a:off x="0" y="16231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41ADD43-86EA-67F2-F324-A7F3E0A0B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58BAA9-0EE7-41B0-94D2-EBCEC391829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692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33341" y="3735111"/>
            <a:ext cx="856611" cy="0"/>
          </a:xfrm>
          <a:prstGeom prst="line">
            <a:avLst/>
          </a:prstGeom>
          <a:ln w="5715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sp>
        <p:nvSpPr>
          <p:cNvPr id="3" name="AutoShape 3"/>
          <p:cNvSpPr/>
          <p:nvPr/>
        </p:nvSpPr>
        <p:spPr>
          <a:xfrm>
            <a:off x="3911360" y="3735111"/>
            <a:ext cx="840505" cy="0"/>
          </a:xfrm>
          <a:prstGeom prst="line">
            <a:avLst/>
          </a:prstGeom>
          <a:ln w="5715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sp>
        <p:nvSpPr>
          <p:cNvPr id="4" name="AutoShape 4"/>
          <p:cNvSpPr/>
          <p:nvPr/>
        </p:nvSpPr>
        <p:spPr>
          <a:xfrm>
            <a:off x="5673272" y="3735111"/>
            <a:ext cx="857250" cy="0"/>
          </a:xfrm>
          <a:prstGeom prst="line">
            <a:avLst/>
          </a:prstGeom>
          <a:ln w="57150" cap="flat">
            <a:solidFill>
              <a:srgbClr val="18AFD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sp>
        <p:nvSpPr>
          <p:cNvPr id="5" name="AutoShape 5"/>
          <p:cNvSpPr/>
          <p:nvPr/>
        </p:nvSpPr>
        <p:spPr>
          <a:xfrm>
            <a:off x="7451929" y="3735111"/>
            <a:ext cx="801070" cy="0"/>
          </a:xfrm>
          <a:prstGeom prst="line">
            <a:avLst/>
          </a:prstGeom>
          <a:ln w="57150" cap="flat">
            <a:solidFill>
              <a:srgbClr val="1C88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sp>
        <p:nvSpPr>
          <p:cNvPr id="6" name="AutoShape 6"/>
          <p:cNvSpPr/>
          <p:nvPr/>
        </p:nvSpPr>
        <p:spPr>
          <a:xfrm>
            <a:off x="9174407" y="3735111"/>
            <a:ext cx="878052" cy="0"/>
          </a:xfrm>
          <a:prstGeom prst="line">
            <a:avLst/>
          </a:prstGeom>
          <a:ln w="5715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533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42399" y="3528900"/>
            <a:ext cx="472879" cy="450523"/>
            <a:chOff x="0" y="0"/>
            <a:chExt cx="1772920" cy="1689100"/>
          </a:xfrm>
        </p:grpSpPr>
        <p:sp>
          <p:nvSpPr>
            <p:cNvPr id="8" name="Freeform 8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 sz="1533"/>
            </a:p>
          </p:txBody>
        </p:sp>
      </p:grpSp>
      <p:sp>
        <p:nvSpPr>
          <p:cNvPr id="9" name="Freeform 9"/>
          <p:cNvSpPr/>
          <p:nvPr/>
        </p:nvSpPr>
        <p:spPr>
          <a:xfrm>
            <a:off x="3198235" y="3582056"/>
            <a:ext cx="504843" cy="344211"/>
          </a:xfrm>
          <a:custGeom>
            <a:avLst/>
            <a:gdLst/>
            <a:ahLst/>
            <a:cxnLst/>
            <a:rect l="l" t="t" r="r" b="b"/>
            <a:pathLst>
              <a:path w="757265" h="516317">
                <a:moveTo>
                  <a:pt x="0" y="0"/>
                </a:moveTo>
                <a:lnTo>
                  <a:pt x="757265" y="0"/>
                </a:lnTo>
                <a:lnTo>
                  <a:pt x="757265" y="516317"/>
                </a:lnTo>
                <a:lnTo>
                  <a:pt x="0" y="516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0" name="Freeform 10"/>
          <p:cNvSpPr/>
          <p:nvPr/>
        </p:nvSpPr>
        <p:spPr>
          <a:xfrm>
            <a:off x="4993687" y="3535281"/>
            <a:ext cx="437761" cy="437761"/>
          </a:xfrm>
          <a:custGeom>
            <a:avLst/>
            <a:gdLst/>
            <a:ahLst/>
            <a:cxnLst/>
            <a:rect l="l" t="t" r="r" b="b"/>
            <a:pathLst>
              <a:path w="656642" h="656642">
                <a:moveTo>
                  <a:pt x="0" y="0"/>
                </a:moveTo>
                <a:lnTo>
                  <a:pt x="656643" y="0"/>
                </a:lnTo>
                <a:lnTo>
                  <a:pt x="656643" y="656642"/>
                </a:lnTo>
                <a:lnTo>
                  <a:pt x="0" y="656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1" name="Freeform 11"/>
          <p:cNvSpPr/>
          <p:nvPr/>
        </p:nvSpPr>
        <p:spPr>
          <a:xfrm>
            <a:off x="6795471" y="3577983"/>
            <a:ext cx="391508" cy="352357"/>
          </a:xfrm>
          <a:custGeom>
            <a:avLst/>
            <a:gdLst/>
            <a:ahLst/>
            <a:cxnLst/>
            <a:rect l="l" t="t" r="r" b="b"/>
            <a:pathLst>
              <a:path w="587262" h="528536">
                <a:moveTo>
                  <a:pt x="0" y="0"/>
                </a:moveTo>
                <a:lnTo>
                  <a:pt x="587263" y="0"/>
                </a:lnTo>
                <a:lnTo>
                  <a:pt x="587263" y="528536"/>
                </a:lnTo>
                <a:lnTo>
                  <a:pt x="0" y="528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2" name="Freeform 12"/>
          <p:cNvSpPr/>
          <p:nvPr/>
        </p:nvSpPr>
        <p:spPr>
          <a:xfrm>
            <a:off x="8581316" y="3556632"/>
            <a:ext cx="264774" cy="395059"/>
          </a:xfrm>
          <a:custGeom>
            <a:avLst/>
            <a:gdLst/>
            <a:ahLst/>
            <a:cxnLst/>
            <a:rect l="l" t="t" r="r" b="b"/>
            <a:pathLst>
              <a:path w="397161" h="592589">
                <a:moveTo>
                  <a:pt x="0" y="0"/>
                </a:moveTo>
                <a:lnTo>
                  <a:pt x="397160" y="0"/>
                </a:lnTo>
                <a:lnTo>
                  <a:pt x="397160" y="592589"/>
                </a:lnTo>
                <a:lnTo>
                  <a:pt x="0" y="592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3" name="Freeform 13"/>
          <p:cNvSpPr/>
          <p:nvPr/>
        </p:nvSpPr>
        <p:spPr>
          <a:xfrm>
            <a:off x="10341375" y="3506459"/>
            <a:ext cx="343575" cy="466583"/>
          </a:xfrm>
          <a:custGeom>
            <a:avLst/>
            <a:gdLst/>
            <a:ahLst/>
            <a:cxnLst/>
            <a:rect l="l" t="t" r="r" b="b"/>
            <a:pathLst>
              <a:path w="515363" h="699875">
                <a:moveTo>
                  <a:pt x="0" y="0"/>
                </a:moveTo>
                <a:lnTo>
                  <a:pt x="515363" y="0"/>
                </a:lnTo>
                <a:lnTo>
                  <a:pt x="515363" y="699875"/>
                </a:lnTo>
                <a:lnTo>
                  <a:pt x="0" y="699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4" name="Freeform 14"/>
          <p:cNvSpPr/>
          <p:nvPr/>
        </p:nvSpPr>
        <p:spPr>
          <a:xfrm>
            <a:off x="1239831" y="3469158"/>
            <a:ext cx="878015" cy="608107"/>
          </a:xfrm>
          <a:custGeom>
            <a:avLst/>
            <a:gdLst/>
            <a:ahLst/>
            <a:cxnLst/>
            <a:rect l="l" t="t" r="r" b="b"/>
            <a:pathLst>
              <a:path w="1317022" h="912160">
                <a:moveTo>
                  <a:pt x="0" y="0"/>
                </a:moveTo>
                <a:lnTo>
                  <a:pt x="1317022" y="0"/>
                </a:lnTo>
                <a:lnTo>
                  <a:pt x="1317022" y="912160"/>
                </a:lnTo>
                <a:lnTo>
                  <a:pt x="0" y="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5" name="Freeform 15"/>
          <p:cNvSpPr/>
          <p:nvPr/>
        </p:nvSpPr>
        <p:spPr>
          <a:xfrm>
            <a:off x="3013363" y="3383733"/>
            <a:ext cx="864680" cy="778957"/>
          </a:xfrm>
          <a:custGeom>
            <a:avLst/>
            <a:gdLst/>
            <a:ahLst/>
            <a:cxnLst/>
            <a:rect l="l" t="t" r="r" b="b"/>
            <a:pathLst>
              <a:path w="1297020" h="1168436">
                <a:moveTo>
                  <a:pt x="0" y="0"/>
                </a:moveTo>
                <a:lnTo>
                  <a:pt x="1297019" y="0"/>
                </a:lnTo>
                <a:lnTo>
                  <a:pt x="1297019" y="1168436"/>
                </a:lnTo>
                <a:lnTo>
                  <a:pt x="0" y="11684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6" name="Freeform 16"/>
          <p:cNvSpPr/>
          <p:nvPr/>
        </p:nvSpPr>
        <p:spPr>
          <a:xfrm>
            <a:off x="4751864" y="3318979"/>
            <a:ext cx="1014452" cy="832265"/>
          </a:xfrm>
          <a:custGeom>
            <a:avLst/>
            <a:gdLst/>
            <a:ahLst/>
            <a:cxnLst/>
            <a:rect l="l" t="t" r="r" b="b"/>
            <a:pathLst>
              <a:path w="1521678" h="1248397">
                <a:moveTo>
                  <a:pt x="0" y="0"/>
                </a:moveTo>
                <a:lnTo>
                  <a:pt x="1521678" y="0"/>
                </a:lnTo>
                <a:lnTo>
                  <a:pt x="1521678" y="1248397"/>
                </a:lnTo>
                <a:lnTo>
                  <a:pt x="0" y="12483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7" name="Freeform 17"/>
          <p:cNvSpPr/>
          <p:nvPr/>
        </p:nvSpPr>
        <p:spPr>
          <a:xfrm>
            <a:off x="6496544" y="3514470"/>
            <a:ext cx="989363" cy="479382"/>
          </a:xfrm>
          <a:custGeom>
            <a:avLst/>
            <a:gdLst/>
            <a:ahLst/>
            <a:cxnLst/>
            <a:rect l="l" t="t" r="r" b="b"/>
            <a:pathLst>
              <a:path w="1484044" h="719073">
                <a:moveTo>
                  <a:pt x="0" y="0"/>
                </a:moveTo>
                <a:lnTo>
                  <a:pt x="1484043" y="0"/>
                </a:lnTo>
                <a:lnTo>
                  <a:pt x="1484043" y="719073"/>
                </a:lnTo>
                <a:lnTo>
                  <a:pt x="0" y="7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8" name="Freeform 18"/>
          <p:cNvSpPr/>
          <p:nvPr/>
        </p:nvSpPr>
        <p:spPr>
          <a:xfrm>
            <a:off x="8142964" y="3289211"/>
            <a:ext cx="1141478" cy="873479"/>
          </a:xfrm>
          <a:custGeom>
            <a:avLst/>
            <a:gdLst/>
            <a:ahLst/>
            <a:cxnLst/>
            <a:rect l="l" t="t" r="r" b="b"/>
            <a:pathLst>
              <a:path w="1712217" h="1310218">
                <a:moveTo>
                  <a:pt x="0" y="0"/>
                </a:moveTo>
                <a:lnTo>
                  <a:pt x="1712216" y="0"/>
                </a:lnTo>
                <a:lnTo>
                  <a:pt x="1712216" y="1310218"/>
                </a:lnTo>
                <a:lnTo>
                  <a:pt x="0" y="13102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19" name="Freeform 19"/>
          <p:cNvSpPr/>
          <p:nvPr/>
        </p:nvSpPr>
        <p:spPr>
          <a:xfrm>
            <a:off x="10100378" y="3303098"/>
            <a:ext cx="825569" cy="845705"/>
          </a:xfrm>
          <a:custGeom>
            <a:avLst/>
            <a:gdLst/>
            <a:ahLst/>
            <a:cxnLst/>
            <a:rect l="l" t="t" r="r" b="b"/>
            <a:pathLst>
              <a:path w="1238354" h="1268558">
                <a:moveTo>
                  <a:pt x="0" y="0"/>
                </a:moveTo>
                <a:lnTo>
                  <a:pt x="1238354" y="0"/>
                </a:lnTo>
                <a:lnTo>
                  <a:pt x="1238354" y="1268557"/>
                </a:lnTo>
                <a:lnTo>
                  <a:pt x="0" y="1268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sp>
        <p:nvSpPr>
          <p:cNvPr id="20" name="TextBox 20"/>
          <p:cNvSpPr txBox="1"/>
          <p:nvPr/>
        </p:nvSpPr>
        <p:spPr>
          <a:xfrm>
            <a:off x="998064" y="4475215"/>
            <a:ext cx="1361548" cy="1362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 dirty="0">
                <a:solidFill>
                  <a:srgbClr val="191919"/>
                </a:solidFill>
                <a:latin typeface="Aileron Bold"/>
              </a:rPr>
              <a:t>Archie</a:t>
            </a:r>
          </a:p>
          <a:p>
            <a:pPr algn="ctr">
              <a:lnSpc>
                <a:spcPts val="1800"/>
              </a:lnSpc>
            </a:pPr>
            <a:r>
              <a:rPr lang="en-US" sz="1200" spc="17" dirty="0">
                <a:solidFill>
                  <a:srgbClr val="191919"/>
                </a:solidFill>
                <a:latin typeface="Aileron"/>
              </a:rPr>
              <a:t>Il primo </a:t>
            </a:r>
            <a:r>
              <a:rPr lang="it-IT" sz="1200" spc="17" dirty="0">
                <a:solidFill>
                  <a:srgbClr val="191919"/>
                </a:solidFill>
                <a:latin typeface="Aileron"/>
              </a:rPr>
              <a:t>motore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di </a:t>
            </a:r>
            <a:r>
              <a:rPr lang="it-IT" sz="1200" spc="17" dirty="0">
                <a:solidFill>
                  <a:srgbClr val="191919"/>
                </a:solidFill>
                <a:latin typeface="Aileron"/>
              </a:rPr>
              <a:t>ricerca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. </a:t>
            </a:r>
          </a:p>
          <a:p>
            <a:pPr algn="ctr">
              <a:lnSpc>
                <a:spcPts val="1800"/>
              </a:lnSpc>
            </a:pPr>
            <a:r>
              <a:rPr lang="it-IT" sz="1200" spc="17" dirty="0">
                <a:solidFill>
                  <a:srgbClr val="191919"/>
                </a:solidFill>
                <a:latin typeface="Aileron"/>
              </a:rPr>
              <a:t>Creato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per </a:t>
            </a:r>
            <a:r>
              <a:rPr lang="it-IT" sz="1200" spc="17" dirty="0">
                <a:solidFill>
                  <a:srgbClr val="191919"/>
                </a:solidFill>
                <a:latin typeface="Aileron"/>
              </a:rPr>
              <a:t>indicizzare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le directory FTP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8064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 dirty="0">
                <a:solidFill>
                  <a:srgbClr val="191919"/>
                </a:solidFill>
                <a:latin typeface="Aileron Bold"/>
              </a:rPr>
              <a:t>1990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55854" y="4475808"/>
            <a:ext cx="1379699" cy="113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 dirty="0">
                <a:solidFill>
                  <a:srgbClr val="191919"/>
                </a:solidFill>
                <a:latin typeface="Aileron Bold"/>
              </a:rPr>
              <a:t>WebCrawler</a:t>
            </a:r>
          </a:p>
          <a:p>
            <a:pPr algn="ctr">
              <a:lnSpc>
                <a:spcPts val="1800"/>
              </a:lnSpc>
            </a:pPr>
            <a:r>
              <a:rPr lang="en-US" sz="1200" spc="17" dirty="0">
                <a:solidFill>
                  <a:srgbClr val="191919"/>
                </a:solidFill>
                <a:latin typeface="Aileron"/>
              </a:rPr>
              <a:t>Il primo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motore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di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ricerca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a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indicizzare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testi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200" spc="17" dirty="0" err="1">
                <a:solidFill>
                  <a:srgbClr val="191919"/>
                </a:solidFill>
                <a:latin typeface="Aileron"/>
              </a:rPr>
              <a:t>completi</a:t>
            </a:r>
            <a:r>
              <a:rPr lang="en-US" sz="1200" spc="17" dirty="0">
                <a:solidFill>
                  <a:srgbClr val="191919"/>
                </a:solidFill>
                <a:latin typeface="Aileron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4929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31793" y="4475215"/>
            <a:ext cx="1361548" cy="1362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Lycos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Ricerche basate su parole chiave e classificazione dei risultati in base alla pertinenza.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31793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10451" y="4475807"/>
            <a:ext cx="1361548" cy="113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Altavista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Introduzione di ricerche avanzate con comandi booleani.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98658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16631" y="4475215"/>
            <a:ext cx="1394143" cy="113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Ask Jeeves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Domande in linguaggio naturale invece di utilizzare parole chiave.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32929" y="2735335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53675" y="4475807"/>
            <a:ext cx="1512343" cy="159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 Bold"/>
              </a:rPr>
              <a:t>Google</a:t>
            </a:r>
          </a:p>
          <a:p>
            <a:pPr algn="ctr">
              <a:lnSpc>
                <a:spcPts val="1800"/>
              </a:lnSpc>
            </a:pPr>
            <a:r>
              <a:rPr lang="en-US" sz="1200" spc="17">
                <a:solidFill>
                  <a:srgbClr val="191919"/>
                </a:solidFill>
                <a:latin typeface="Aileron"/>
              </a:rPr>
              <a:t>Introduzione algoritmo PageRank, classificando i risultati per pertinenza e popolarità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32388" y="2735927"/>
            <a:ext cx="1361548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191919"/>
                </a:solidFill>
                <a:latin typeface="Aileron Bold"/>
              </a:rPr>
              <a:t>1998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576781" y="647700"/>
            <a:ext cx="8430896" cy="1088083"/>
            <a:chOff x="0" y="-76200"/>
            <a:chExt cx="16861792" cy="2176165"/>
          </a:xfrm>
        </p:grpSpPr>
        <p:sp>
          <p:nvSpPr>
            <p:cNvPr id="33" name="TextBox 33"/>
            <p:cNvSpPr txBox="1"/>
            <p:nvPr/>
          </p:nvSpPr>
          <p:spPr>
            <a:xfrm>
              <a:off x="15652" y="-76200"/>
              <a:ext cx="16846140" cy="1441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STORIA DEI MOTORI DI RICERCA E L'EVOLUZIONE VERSO LA RICERCA SEMANTICA​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6231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06CC1048-1E4F-855D-9110-E222B95838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35" name="Segnaposto numero diapositiva 34">
            <a:extLst>
              <a:ext uri="{FF2B5EF4-FFF2-40B4-BE49-F238E27FC236}">
                <a16:creationId xmlns:a16="http://schemas.microsoft.com/office/drawing/2014/main" id="{CE8AAA61-D1EA-4530-3CC5-9B7D26E49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58BAA9-0EE7-41B0-94D2-EBCEC3918291}" type="slidenum">
              <a:rPr lang="it-IT" smtClean="0"/>
              <a:pPr/>
              <a:t>6</a:t>
            </a:fld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00500" y="1333499"/>
            <a:ext cx="2095500" cy="2095500"/>
            <a:chOff x="0" y="0"/>
            <a:chExt cx="827852" cy="8278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C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4026462" y="2986794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6" name="Group 6"/>
          <p:cNvGrpSpPr/>
          <p:nvPr/>
        </p:nvGrpSpPr>
        <p:grpSpPr>
          <a:xfrm>
            <a:off x="685800" y="1874008"/>
            <a:ext cx="2794000" cy="917446"/>
            <a:chOff x="0" y="-28575"/>
            <a:chExt cx="5588000" cy="183489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CRAWLING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78087"/>
              <a:ext cx="5588000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Spiders o robots </a:t>
              </a:r>
              <a:r>
                <a:rPr lang="en-US" sz="1467" spc="22" err="1">
                  <a:solidFill>
                    <a:srgbClr val="191919"/>
                  </a:solidFill>
                  <a:latin typeface="Aileron"/>
                </a:rPr>
                <a:t>esplorano</a:t>
              </a: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il web per </a:t>
              </a:r>
              <a:r>
                <a:rPr lang="en-US" sz="1467" spc="22" err="1">
                  <a:solidFill>
                    <a:srgbClr val="191919"/>
                  </a:solidFill>
                  <a:latin typeface="Aileron"/>
                </a:rPr>
                <a:t>trovare</a:t>
              </a: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err="1">
                  <a:solidFill>
                    <a:srgbClr val="191919"/>
                  </a:solidFill>
                  <a:latin typeface="Aileron"/>
                </a:rPr>
                <a:t>nuove</a:t>
              </a: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err="1">
                  <a:solidFill>
                    <a:srgbClr val="191919"/>
                  </a:solidFill>
                  <a:latin typeface="Aileron"/>
                </a:rPr>
                <a:t>pagine</a:t>
              </a: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12200" y="1743834"/>
            <a:ext cx="2794000" cy="1186751"/>
            <a:chOff x="0" y="-28575"/>
            <a:chExt cx="5588000" cy="23735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INDEXING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78087"/>
              <a:ext cx="5588000" cy="156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Le pagine trovate vengono analizzate e archiviate in un database.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5800" y="3803527"/>
            <a:ext cx="2794000" cy="1456055"/>
            <a:chOff x="0" y="-28575"/>
            <a:chExt cx="5588000" cy="29121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QUERY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78087"/>
              <a:ext cx="5588000" cy="210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53"/>
                </a:lnSpc>
              </a:pPr>
              <a:r>
                <a:rPr lang="en-US" sz="1467" spc="22">
                  <a:solidFill>
                    <a:srgbClr val="191919"/>
                  </a:solidFill>
                  <a:latin typeface="Aileron"/>
                </a:rPr>
                <a:t> L'utente inserisce una query e il motore di ricerca recupera le informazioni più pertinenti dal suo indice.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12200" y="3673352"/>
            <a:ext cx="2794000" cy="1462916"/>
            <a:chOff x="0" y="-28575"/>
            <a:chExt cx="5588000" cy="29258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588000" cy="57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56">
                  <a:solidFill>
                    <a:srgbClr val="2C92D5"/>
                  </a:solidFill>
                  <a:latin typeface="Aileron Bold"/>
                </a:rPr>
                <a:t>RANKING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8087"/>
              <a:ext cx="5588000" cy="2119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Algoritmi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, come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l'algoritmo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PageRank di Google,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determinano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la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rilevanza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delle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pagine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indicizzate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in base a </a:t>
              </a:r>
              <a:r>
                <a:rPr lang="en-US" sz="1467" spc="22" dirty="0" err="1">
                  <a:solidFill>
                    <a:srgbClr val="191919"/>
                  </a:solidFill>
                  <a:latin typeface="Aileron"/>
                </a:rPr>
                <a:t>specifiche</a:t>
              </a:r>
              <a:r>
                <a:rPr lang="en-US" sz="1467" spc="22" dirty="0">
                  <a:solidFill>
                    <a:srgbClr val="191919"/>
                  </a:solidFill>
                  <a:latin typeface="Aileron"/>
                </a:rPr>
                <a:t> query.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0500" y="3429000"/>
            <a:ext cx="2095500" cy="2095500"/>
            <a:chOff x="0" y="0"/>
            <a:chExt cx="827852" cy="827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Q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5679756" y="5056332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22" name="Group 22"/>
          <p:cNvGrpSpPr/>
          <p:nvPr/>
        </p:nvGrpSpPr>
        <p:grpSpPr>
          <a:xfrm>
            <a:off x="6096000" y="1333500"/>
            <a:ext cx="2095500" cy="2095500"/>
            <a:chOff x="0" y="0"/>
            <a:chExt cx="827852" cy="8278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I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6096000" y="1333500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26" name="Group 26"/>
          <p:cNvGrpSpPr/>
          <p:nvPr/>
        </p:nvGrpSpPr>
        <p:grpSpPr>
          <a:xfrm>
            <a:off x="6096000" y="3429000"/>
            <a:ext cx="2095500" cy="2095500"/>
            <a:chOff x="0" y="0"/>
            <a:chExt cx="827852" cy="82785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 sz="1533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8213"/>
                </a:lnSpc>
              </a:pPr>
              <a:r>
                <a:rPr lang="en-US" sz="5866">
                  <a:solidFill>
                    <a:srgbClr val="FFFFFF"/>
                  </a:solidFill>
                  <a:latin typeface="Aileron Ultra-Bold"/>
                </a:rPr>
                <a:t>R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5400000">
            <a:off x="7749294" y="3403038"/>
            <a:ext cx="416245" cy="468169"/>
          </a:xfrm>
          <a:custGeom>
            <a:avLst/>
            <a:gdLst/>
            <a:ahLst/>
            <a:cxnLst/>
            <a:rect l="l" t="t" r="r" b="b"/>
            <a:pathLst>
              <a:path w="624367" h="702253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533"/>
          </a:p>
        </p:txBody>
      </p:sp>
      <p:grpSp>
        <p:nvGrpSpPr>
          <p:cNvPr id="30" name="Group 30"/>
          <p:cNvGrpSpPr/>
          <p:nvPr/>
        </p:nvGrpSpPr>
        <p:grpSpPr>
          <a:xfrm>
            <a:off x="1576781" y="647700"/>
            <a:ext cx="8430896" cy="726133"/>
            <a:chOff x="0" y="-76200"/>
            <a:chExt cx="16861792" cy="1452265"/>
          </a:xfrm>
        </p:grpSpPr>
        <p:sp>
          <p:nvSpPr>
            <p:cNvPr id="31" name="TextBox 31"/>
            <p:cNvSpPr txBox="1"/>
            <p:nvPr/>
          </p:nvSpPr>
          <p:spPr>
            <a:xfrm>
              <a:off x="15652" y="-76200"/>
              <a:ext cx="16846140" cy="698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COME FUNZIONA UN MOTORE DI RICERCA?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903DEBBB-EA49-B13D-DF7B-955F7346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5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781" y="647700"/>
            <a:ext cx="8430896" cy="726133"/>
            <a:chOff x="0" y="-76200"/>
            <a:chExt cx="16861792" cy="1452265"/>
          </a:xfrm>
        </p:grpSpPr>
        <p:sp>
          <p:nvSpPr>
            <p:cNvPr id="3" name="TextBox 3"/>
            <p:cNvSpPr txBox="1"/>
            <p:nvPr/>
          </p:nvSpPr>
          <p:spPr>
            <a:xfrm>
              <a:off x="15652" y="-76200"/>
              <a:ext cx="16846140" cy="70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 dirty="0">
                  <a:solidFill>
                    <a:srgbClr val="191919"/>
                  </a:solidFill>
                  <a:latin typeface="Times New Roman Ultra-Bold"/>
                </a:rPr>
                <a:t>LA NECESSITÀ DELLA RICERCA SEMANTICA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992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518201" y="1990842"/>
            <a:ext cx="11529271" cy="838383"/>
            <a:chOff x="0" y="0"/>
            <a:chExt cx="17447327" cy="1268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47327" cy="1268730"/>
            </a:xfrm>
            <a:custGeom>
              <a:avLst/>
              <a:gdLst/>
              <a:ahLst/>
              <a:cxnLst/>
              <a:rect l="l" t="t" r="r" b="b"/>
              <a:pathLst>
                <a:path w="17447327" h="1268730">
                  <a:moveTo>
                    <a:pt x="735330" y="0"/>
                  </a:moveTo>
                  <a:lnTo>
                    <a:pt x="0" y="1268730"/>
                  </a:lnTo>
                  <a:lnTo>
                    <a:pt x="17447327" y="1268730"/>
                  </a:lnTo>
                  <a:lnTo>
                    <a:pt x="16711997" y="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635033" y="4495435"/>
            <a:ext cx="11646104" cy="838383"/>
            <a:chOff x="0" y="0"/>
            <a:chExt cx="17624131" cy="12687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24130" cy="1268730"/>
            </a:xfrm>
            <a:custGeom>
              <a:avLst/>
              <a:gdLst/>
              <a:ahLst/>
              <a:cxnLst/>
              <a:rect l="l" t="t" r="r" b="b"/>
              <a:pathLst>
                <a:path w="17624130" h="1268730">
                  <a:moveTo>
                    <a:pt x="735330" y="0"/>
                  </a:moveTo>
                  <a:lnTo>
                    <a:pt x="0" y="1268730"/>
                  </a:lnTo>
                  <a:lnTo>
                    <a:pt x="17624130" y="1268730"/>
                  </a:lnTo>
                  <a:lnTo>
                    <a:pt x="16888802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18201" y="3657053"/>
            <a:ext cx="11529271" cy="838383"/>
            <a:chOff x="0" y="0"/>
            <a:chExt cx="17447327" cy="1268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447327" cy="1268730"/>
            </a:xfrm>
            <a:custGeom>
              <a:avLst/>
              <a:gdLst/>
              <a:ahLst/>
              <a:cxnLst/>
              <a:rect l="l" t="t" r="r" b="b"/>
              <a:pathLst>
                <a:path w="17447327" h="1268730">
                  <a:moveTo>
                    <a:pt x="735330" y="0"/>
                  </a:moveTo>
                  <a:lnTo>
                    <a:pt x="0" y="1268730"/>
                  </a:lnTo>
                  <a:lnTo>
                    <a:pt x="17447327" y="1268730"/>
                  </a:lnTo>
                  <a:lnTo>
                    <a:pt x="16711997" y="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-518201" y="2829225"/>
            <a:ext cx="11529271" cy="838383"/>
            <a:chOff x="0" y="0"/>
            <a:chExt cx="17447327" cy="12687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7327" cy="1268730"/>
            </a:xfrm>
            <a:custGeom>
              <a:avLst/>
              <a:gdLst/>
              <a:ahLst/>
              <a:cxnLst/>
              <a:rect l="l" t="t" r="r" b="b"/>
              <a:pathLst>
                <a:path w="17447327" h="1268730">
                  <a:moveTo>
                    <a:pt x="735330" y="0"/>
                  </a:moveTo>
                  <a:lnTo>
                    <a:pt x="0" y="1268730"/>
                  </a:lnTo>
                  <a:lnTo>
                    <a:pt x="17447327" y="1268730"/>
                  </a:lnTo>
                  <a:lnTo>
                    <a:pt x="16711997" y="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-518201" y="5333817"/>
            <a:ext cx="11529271" cy="838383"/>
            <a:chOff x="0" y="0"/>
            <a:chExt cx="17447327" cy="12687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7327" cy="1268730"/>
            </a:xfrm>
            <a:custGeom>
              <a:avLst/>
              <a:gdLst/>
              <a:ahLst/>
              <a:cxnLst/>
              <a:rect l="l" t="t" r="r" b="b"/>
              <a:pathLst>
                <a:path w="17447327" h="1268730">
                  <a:moveTo>
                    <a:pt x="735330" y="0"/>
                  </a:moveTo>
                  <a:lnTo>
                    <a:pt x="0" y="1268730"/>
                  </a:lnTo>
                  <a:lnTo>
                    <a:pt x="17447327" y="1268730"/>
                  </a:lnTo>
                  <a:lnTo>
                    <a:pt x="16711997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75239" y="2247050"/>
            <a:ext cx="6967951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Mancanza di precisione: le parole chiavi non sono sufficienti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5238" y="3085433"/>
            <a:ext cx="7607890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Mancanza di contesto: necessario identificare il significato della query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5238" y="3913261"/>
            <a:ext cx="8674455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Molteplicità di linguaggi: necessario ricevere come input query in lingue diverse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5238" y="4751644"/>
            <a:ext cx="8932440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Ambiguità linguistiche: una stessa parola può avere più significati in lingue diverse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5238" y="5590026"/>
            <a:ext cx="8503804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7" spc="83">
                <a:solidFill>
                  <a:srgbClr val="FFFFFF"/>
                </a:solidFill>
                <a:latin typeface="Aileron"/>
              </a:rPr>
              <a:t>Interrogazioni complesse: le ricerche richieste sono sempre più complesse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AD562CC-3165-4341-0A75-B4264AAF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8EB7B67E-0850-A62E-3811-D46865CC5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58BAA9-0EE7-41B0-94D2-EBCEC3918291}" type="slidenum">
              <a:rPr lang="it-IT" smtClean="0"/>
              <a:pPr/>
              <a:t>8</a:t>
            </a:fld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8DAF1A-FDCE-5F44-D780-CE5781138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09687"/>
            <a:ext cx="57150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D5099CEA-CBDF-4418-0B98-974A1EF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52" y="6478624"/>
            <a:ext cx="1689727" cy="281621"/>
          </a:xfrm>
          <a:prstGeom prst="rect">
            <a:avLst/>
          </a:prstGeom>
        </p:spPr>
      </p:pic>
      <p:grpSp>
        <p:nvGrpSpPr>
          <p:cNvPr id="3" name="Group 32">
            <a:extLst>
              <a:ext uri="{FF2B5EF4-FFF2-40B4-BE49-F238E27FC236}">
                <a16:creationId xmlns:a16="http://schemas.microsoft.com/office/drawing/2014/main" id="{0E9DB213-FE82-257F-6817-53AB729F370B}"/>
              </a:ext>
            </a:extLst>
          </p:cNvPr>
          <p:cNvGrpSpPr/>
          <p:nvPr/>
        </p:nvGrpSpPr>
        <p:grpSpPr>
          <a:xfrm>
            <a:off x="1576781" y="647700"/>
            <a:ext cx="8430896" cy="1088083"/>
            <a:chOff x="0" y="-76200"/>
            <a:chExt cx="16861792" cy="2176165"/>
          </a:xfrm>
        </p:grpSpPr>
        <p:sp>
          <p:nvSpPr>
            <p:cNvPr id="4" name="TextBox 33">
              <a:extLst>
                <a:ext uri="{FF2B5EF4-FFF2-40B4-BE49-F238E27FC236}">
                  <a16:creationId xmlns:a16="http://schemas.microsoft.com/office/drawing/2014/main" id="{EF091CC8-87BE-FAA7-A4A0-6692A775039C}"/>
                </a:ext>
              </a:extLst>
            </p:cNvPr>
            <p:cNvSpPr txBox="1"/>
            <p:nvPr/>
          </p:nvSpPr>
          <p:spPr>
            <a:xfrm>
              <a:off x="15652" y="-76200"/>
              <a:ext cx="16846140" cy="702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spc="71">
                  <a:solidFill>
                    <a:srgbClr val="191919"/>
                  </a:solidFill>
                  <a:latin typeface="Times New Roman Ultra-Bold"/>
                </a:rPr>
                <a:t>COS’È LA RICERCA SEMANTICA?</a:t>
              </a:r>
            </a:p>
          </p:txBody>
        </p:sp>
        <p:sp>
          <p:nvSpPr>
            <p:cNvPr id="5" name="TextBox 34">
              <a:extLst>
                <a:ext uri="{FF2B5EF4-FFF2-40B4-BE49-F238E27FC236}">
                  <a16:creationId xmlns:a16="http://schemas.microsoft.com/office/drawing/2014/main" id="{79DA99EB-21A4-1E10-5CDA-2EFADFECA2B6}"/>
                </a:ext>
              </a:extLst>
            </p:cNvPr>
            <p:cNvSpPr txBox="1"/>
            <p:nvPr/>
          </p:nvSpPr>
          <p:spPr>
            <a:xfrm>
              <a:off x="0" y="1623167"/>
              <a:ext cx="16846140" cy="47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endParaRPr sz="1533"/>
            </a:p>
          </p:txBody>
        </p:sp>
      </p:grpSp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CB8AE2F8-5D9A-69AF-6164-6E2E73317A1A}"/>
              </a:ext>
            </a:extLst>
          </p:cNvPr>
          <p:cNvSpPr/>
          <p:nvPr/>
        </p:nvSpPr>
        <p:spPr>
          <a:xfrm>
            <a:off x="1311215" y="1128531"/>
            <a:ext cx="3329795" cy="1888807"/>
          </a:xfrm>
          <a:prstGeom prst="wedgeRoundRectCallout">
            <a:avLst>
              <a:gd name="adj1" fmla="val 39016"/>
              <a:gd name="adj2" fmla="val 7183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«La </a:t>
            </a:r>
            <a:r>
              <a:rPr lang="it-IT" sz="12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semantica 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è quella parte della </a:t>
            </a:r>
            <a:r>
              <a:rPr lang="it-IT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linguistica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che studia il </a:t>
            </a:r>
            <a:r>
              <a:rPr lang="it-IT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significato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delle parole (</a:t>
            </a:r>
            <a:r>
              <a:rPr lang="it-IT" sz="1200" b="0" i="1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semantica lessicale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degli insiemi delle singole lettere (negli e degli alfabeti antichi) e delle frasi (</a:t>
            </a:r>
            <a:r>
              <a:rPr lang="it-IT" sz="12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semantica frasale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e dei </a:t>
            </a:r>
            <a:r>
              <a:rPr lang="it-IT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</a:t>
            </a:r>
            <a:r>
              <a:rPr lang="it-IT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.»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Wikipedia - Semantica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0A99476D-02EA-7A02-A48C-B6F723BD5594}"/>
              </a:ext>
            </a:extLst>
          </p:cNvPr>
          <p:cNvSpPr/>
          <p:nvPr/>
        </p:nvSpPr>
        <p:spPr>
          <a:xfrm>
            <a:off x="7462885" y="2115514"/>
            <a:ext cx="3226279" cy="1888807"/>
          </a:xfrm>
          <a:prstGeom prst="wedgeRoundRectCallout">
            <a:avLst>
              <a:gd name="adj1" fmla="val -64727"/>
              <a:gd name="adj2" fmla="val 3803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«La </a:t>
            </a:r>
            <a:r>
              <a:rPr lang="it-IT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semantica computazionale</a:t>
            </a:r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è lo studio di come automatizzare il processo di costruzione e ragionamento con l'ausilio di rappresentazioni del significato di espressioni di una lingua naturale.»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Wikipedia – Semantica computazionale</a:t>
            </a:r>
            <a:endParaRPr lang="it-IT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2FAAA6E9-F15C-1938-3471-CBAEDD3EE0F7}"/>
              </a:ext>
            </a:extLst>
          </p:cNvPr>
          <p:cNvSpPr/>
          <p:nvPr/>
        </p:nvSpPr>
        <p:spPr>
          <a:xfrm>
            <a:off x="1216325" y="3840664"/>
            <a:ext cx="3329795" cy="2369636"/>
          </a:xfrm>
          <a:prstGeom prst="wedgeRoundRectCallout">
            <a:avLst>
              <a:gd name="adj1" fmla="val 59224"/>
              <a:gd name="adj2" fmla="val 652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</a:rPr>
              <a:t>Gli </a:t>
            </a:r>
            <a:r>
              <a:rPr lang="it-IT" sz="1200" b="1" dirty="0">
                <a:solidFill>
                  <a:schemeClr val="tx1"/>
                </a:solidFill>
                <a:latin typeface="Arial" panose="020B0604020202020204" pitchFamily="34" charset="0"/>
              </a:rPr>
              <a:t>algoritmi di Intelligenza Artificiale </a:t>
            </a:r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</a:rPr>
              <a:t>utilizzano la semantica computazionale per potenziare strumenti e sistemi capaci di comprendere, interpretare e reagire al linguaggio umano in contesti reali. Questa integrazione permette alle macchine di svolgere compiti come la ricerca semantica, la traduzione automatica, l'analisi dei sentimenti e la risposta alle domande, mimando la capacità umana di comprendere il significato e il contesto delle parole e delle frasi.</a:t>
            </a:r>
            <a:endParaRPr lang="it-IT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0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wallet card style 1">
  <a:themeElements>
    <a:clrScheme name="wallet card style 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wallet card style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588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588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wallet card style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llet card style 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llet card style 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8310ACB07C4F4390F89EA074CCA143" ma:contentTypeVersion="14" ma:contentTypeDescription="Create a new document." ma:contentTypeScope="" ma:versionID="553bce1696264590b666e26e46278e26">
  <xsd:schema xmlns:xsd="http://www.w3.org/2001/XMLSchema" xmlns:xs="http://www.w3.org/2001/XMLSchema" xmlns:p="http://schemas.microsoft.com/office/2006/metadata/properties" xmlns:ns2="826290e6-ac47-47f3-b1a1-48aa11d6ebf2" xmlns:ns3="6a0235bb-4367-487b-838a-e32495663dbc" targetNamespace="http://schemas.microsoft.com/office/2006/metadata/properties" ma:root="true" ma:fieldsID="683740d160e7aac429fa85781abf8315" ns2:_="" ns3:_="">
    <xsd:import namespace="826290e6-ac47-47f3-b1a1-48aa11d6ebf2"/>
    <xsd:import namespace="6a0235bb-4367-487b-838a-e32495663d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6290e6-ac47-47f3-b1a1-48aa11d6eb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0235bb-4367-487b-838a-e32495663db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826290e6-ac47-47f3-b1a1-48aa11d6ebf2" xsi:nil="true"/>
    <SharedWithUsers xmlns="6a0235bb-4367-487b-838a-e32495663dbc">
      <UserInfo>
        <DisplayName>GPS Crisis Management &amp; Travel Security Members</DisplayName>
        <AccountId>120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F140209-2FEB-4B23-87DF-52EF212CEC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5ACAB-1B1F-48B1-A4F1-8A73097CF252}">
  <ds:schemaRefs>
    <ds:schemaRef ds:uri="6a0235bb-4367-487b-838a-e32495663dbc"/>
    <ds:schemaRef ds:uri="826290e6-ac47-47f3-b1a1-48aa11d6eb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3426EE-6776-4B18-B7E2-4F9EFE9D4BF1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826290e6-ac47-47f3-b1a1-48aa11d6ebf2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a0235bb-4367-487b-838a-e32495663db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S:\dep\mrc1-Risk Consulting\Practice\O A M\Consultants\Robert Cashion\Chris's and other Job Aides\BCP\wallet card style 1.pot</Template>
  <TotalTime>4161</TotalTime>
  <Words>2091</Words>
  <Application>Microsoft Office PowerPoint</Application>
  <PresentationFormat>Widescreen</PresentationFormat>
  <Paragraphs>367</Paragraphs>
  <Slides>32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32</vt:i4>
      </vt:variant>
    </vt:vector>
  </HeadingPairs>
  <TitlesOfParts>
    <vt:vector size="44" baseType="lpstr">
      <vt:lpstr>72 Black</vt:lpstr>
      <vt:lpstr>Aileron</vt:lpstr>
      <vt:lpstr>Aileron Bold</vt:lpstr>
      <vt:lpstr>Aileron Heavy</vt:lpstr>
      <vt:lpstr>Aileron Ultra-Bold</vt:lpstr>
      <vt:lpstr>Arial</vt:lpstr>
      <vt:lpstr>Arial,Sans-Serif</vt:lpstr>
      <vt:lpstr>Calibri</vt:lpstr>
      <vt:lpstr>Times New Roman</vt:lpstr>
      <vt:lpstr>Times New Roman Ultra-Bold</vt:lpstr>
      <vt:lpstr>wallet card style 1</vt:lpstr>
      <vt:lpstr>Office Theme</vt:lpstr>
      <vt:lpstr>OSINT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Marsh Risk &amp; Insurance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Wallet Card</dc:title>
  <dc:subject>wallet card</dc:subject>
  <dc:creator>D018421</dc:creator>
  <cp:lastModifiedBy>Gabriel Manzoni</cp:lastModifiedBy>
  <cp:revision>223</cp:revision>
  <cp:lastPrinted>2014-01-13T18:54:35Z</cp:lastPrinted>
  <dcterms:created xsi:type="dcterms:W3CDTF">2003-12-09T22:54:17Z</dcterms:created>
  <dcterms:modified xsi:type="dcterms:W3CDTF">2023-10-23T07:41:42Z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0x010100178310ACB07C4F4390F89EA074CCA143</vt:lpwstr>
  </property>
</Properties>
</file>